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7610138" cy="9906000"/>
  <p:notesSz cx="6888163" cy="10018713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rbel" panose="020B0503020204020204" pitchFamily="34" charset="0"/>
      <p:regular r:id="rId27"/>
      <p:bold r:id="rId28"/>
      <p:italic r:id="rId29"/>
      <p:boldItalic r:id="rId30"/>
    </p:embeddedFont>
    <p:embeddedFont>
      <p:font typeface="Noto Sans Symbols" panose="020B0604020202020204" charset="0"/>
      <p:regular r:id="rId31"/>
      <p:bold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Raleway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891">
          <p15:clr>
            <a:srgbClr val="A4A3A4"/>
          </p15:clr>
        </p15:guide>
        <p15:guide id="2" orient="horz" pos="5955">
          <p15:clr>
            <a:srgbClr val="A4A3A4"/>
          </p15:clr>
        </p15:guide>
        <p15:guide id="3" orient="horz" pos="965">
          <p15:clr>
            <a:srgbClr val="A4A3A4"/>
          </p15:clr>
        </p15:guide>
        <p15:guide id="4" orient="horz" pos="4050">
          <p15:clr>
            <a:srgbClr val="A4A3A4"/>
          </p15:clr>
        </p15:guide>
        <p15:guide id="5" orient="horz" pos="1102">
          <p15:clr>
            <a:srgbClr val="A4A3A4"/>
          </p15:clr>
        </p15:guide>
        <p15:guide id="6" pos="655">
          <p15:clr>
            <a:srgbClr val="A4A3A4"/>
          </p15:clr>
        </p15:guide>
        <p15:guide id="7" pos="10613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g2i+CEI+5Z0vPHhl2DvDwrmK7r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098" y="72"/>
      </p:cViewPr>
      <p:guideLst>
        <p:guide orient="horz" pos="3891"/>
        <p:guide orient="horz" pos="5955"/>
        <p:guide orient="horz" pos="965"/>
        <p:guide orient="horz" pos="4050"/>
        <p:guide orient="horz" pos="1102"/>
        <p:guide pos="655"/>
        <p:guide pos="106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45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02075" y="0"/>
            <a:ext cx="29845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15475"/>
            <a:ext cx="29845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02075" y="9515475"/>
            <a:ext cx="2984500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-E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342900" lvl="0" indent="-342900" algn="just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latin typeface="Corbel"/>
                <a:ea typeface="Corbel"/>
                <a:cs typeface="Corbel"/>
                <a:sym typeface="Corbel"/>
              </a:rPr>
              <a:t>Dret d’ús personalitzat de l’espai del coworking: taula, cadira, endolls per equipament tecnològic i de comunicacions.</a:t>
            </a:r>
            <a:endParaRPr sz="1800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latin typeface="Corbel"/>
                <a:ea typeface="Corbel"/>
                <a:cs typeface="Corbel"/>
                <a:sym typeface="Corbel"/>
              </a:rPr>
              <a:t>Armariet individual per guardar pertinences personals, amb clau.  </a:t>
            </a:r>
            <a:endParaRPr sz="1800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Servei de domiciliació, que permet a empreses allotjades en sistema periòdic (no puntual) fixar el seu domicili social i fiscal, alhora que rebre correspondència, paqueteria i visites. </a:t>
            </a:r>
            <a:endParaRPr sz="1800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457200" lvl="0" indent="-22860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s-ES" sz="1800">
                <a:latin typeface="Corbel"/>
                <a:ea typeface="Corbel"/>
                <a:cs typeface="Corbel"/>
                <a:sym typeface="Corbel"/>
              </a:rPr>
              <a:t> 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latin typeface="Corbel"/>
                <a:ea typeface="Corbel"/>
                <a:cs typeface="Corbel"/>
                <a:sym typeface="Corbel"/>
              </a:rPr>
              <a:t>Sala polivalent de reunions i despatxos individuals per realitzar gestions privades (videoconferències, atenció a visites, etc.) prèvia reserva. </a:t>
            </a:r>
            <a:endParaRPr sz="1800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latin typeface="Corbel"/>
                <a:ea typeface="Corbel"/>
                <a:cs typeface="Corbel"/>
                <a:sym typeface="Corbel"/>
              </a:rPr>
              <a:t>Espais comuns fora del coworking, com ara aules de formació, tallers, sales de conferències, així com de la resta de serveis de la CIBA, prèvia autorització de la direcció.</a:t>
            </a:r>
            <a:endParaRPr sz="1800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latin typeface="Corbel"/>
                <a:ea typeface="Corbel"/>
                <a:cs typeface="Corbel"/>
                <a:sym typeface="Corbel"/>
              </a:rPr>
              <a:t>Accés il·limitat en l’horari d’obertura de la Ciba amb clau electrònica d’accés. </a:t>
            </a:r>
            <a:endParaRPr sz="1800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latin typeface="Corbel"/>
                <a:ea typeface="Corbel"/>
                <a:cs typeface="Corbel"/>
                <a:sym typeface="Corbel"/>
              </a:rPr>
              <a:t>Servei d’alarma 24 hores.</a:t>
            </a:r>
            <a:endParaRPr sz="1800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latin typeface="Corbel"/>
                <a:ea typeface="Corbel"/>
                <a:cs typeface="Corbel"/>
                <a:sym typeface="Corbel"/>
              </a:rPr>
              <a:t>Sistema de prevenció d’incendis: extintors, boques d’incendi equipades, detectors de fum i alarma incendis. </a:t>
            </a:r>
            <a:endParaRPr sz="1800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latin typeface="Corbel"/>
                <a:ea typeface="Corbel"/>
                <a:cs typeface="Corbel"/>
                <a:sym typeface="Corbel"/>
              </a:rPr>
              <a:t>Servei d’impressió, escàner i reprografia amb pagament directe a l’empresa proveïdora externa. </a:t>
            </a:r>
            <a:endParaRPr sz="1800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latin typeface="Corbel"/>
                <a:ea typeface="Corbel"/>
                <a:cs typeface="Corbel"/>
                <a:sym typeface="Corbel"/>
              </a:rPr>
              <a:t>Connexió elèctrica individual per lloc de coworking.</a:t>
            </a:r>
            <a:endParaRPr sz="1800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latin typeface="Corbel"/>
                <a:ea typeface="Corbel"/>
                <a:cs typeface="Corbel"/>
                <a:sym typeface="Corbel"/>
              </a:rPr>
              <a:t>Connexió wifi (posar les característiques si escau).</a:t>
            </a:r>
            <a:endParaRPr sz="1800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latin typeface="Corbel"/>
                <a:ea typeface="Corbel"/>
                <a:cs typeface="Corbel"/>
                <a:sym typeface="Corbel"/>
              </a:rPr>
              <a:t>Servei de neteja i manteniment de l’equipament. </a:t>
            </a:r>
            <a:endParaRPr sz="1800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latin typeface="Corbel"/>
                <a:ea typeface="Corbel"/>
                <a:cs typeface="Corbel"/>
                <a:sym typeface="Corbel"/>
              </a:rPr>
              <a:t>Màquines expenedores de menjar i begudes (a càrrec d’una empresa proveïdora externa).</a:t>
            </a:r>
            <a:endParaRPr sz="1800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latin typeface="Corbel"/>
                <a:ea typeface="Corbel"/>
                <a:cs typeface="Corbel"/>
                <a:sym typeface="Corbel"/>
              </a:rPr>
              <a:t>Servei de climatització.</a:t>
            </a:r>
            <a:endParaRPr sz="1800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9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>
                <a:latin typeface="Calibri"/>
                <a:ea typeface="Calibri"/>
                <a:cs typeface="Calibri"/>
                <a:sym typeface="Calibri"/>
              </a:rPr>
              <a:t>Per </a:t>
            </a:r>
            <a:r>
              <a:rPr lang="es-ES" b="1">
                <a:latin typeface="Calibri"/>
                <a:ea typeface="Calibri"/>
                <a:cs typeface="Calibri"/>
                <a:sym typeface="Calibri"/>
              </a:rPr>
              <a:t>a) i b) </a:t>
            </a:r>
            <a:r>
              <a:rPr lang="es-ES" sz="1300">
                <a:solidFill>
                  <a:schemeClr val="dk1"/>
                </a:solidFill>
                <a:highlight>
                  <a:srgbClr val="FFFFFF"/>
                </a:highlight>
              </a:rPr>
              <a:t>En ambdós casos caldrà que la seva </a:t>
            </a:r>
            <a:r>
              <a:rPr lang="es-ES" sz="1300" b="1">
                <a:solidFill>
                  <a:schemeClr val="dk1"/>
                </a:solidFill>
                <a:highlight>
                  <a:srgbClr val="FFFFFF"/>
                </a:highlight>
              </a:rPr>
              <a:t>finalitat a més contempli la promoció de la igualtat</a:t>
            </a:r>
            <a:r>
              <a:rPr lang="es-ES" sz="1300">
                <a:solidFill>
                  <a:schemeClr val="dk1"/>
                </a:solidFill>
                <a:highlight>
                  <a:srgbClr val="FFFFFF"/>
                </a:highlight>
              </a:rPr>
              <a:t>, incorpori la </a:t>
            </a:r>
            <a:r>
              <a:rPr lang="es-ES" sz="1300" b="1">
                <a:solidFill>
                  <a:schemeClr val="dk1"/>
                </a:solidFill>
                <a:highlight>
                  <a:srgbClr val="FFFFFF"/>
                </a:highlight>
              </a:rPr>
              <a:t>perspectiva de gènere </a:t>
            </a:r>
            <a:r>
              <a:rPr lang="es-ES" sz="1300">
                <a:solidFill>
                  <a:schemeClr val="dk1"/>
                </a:solidFill>
                <a:highlight>
                  <a:srgbClr val="FFFFFF"/>
                </a:highlight>
              </a:rPr>
              <a:t>i disposi de criteris d</a:t>
            </a:r>
            <a:r>
              <a:rPr lang="es-ES" sz="1300" b="1">
                <a:solidFill>
                  <a:schemeClr val="dk1"/>
                </a:solidFill>
                <a:highlight>
                  <a:srgbClr val="FFFFFF"/>
                </a:highlight>
              </a:rPr>
              <a:t>’innovació</a:t>
            </a:r>
            <a:r>
              <a:rPr lang="es-ES" sz="1300">
                <a:solidFill>
                  <a:schemeClr val="dk1"/>
                </a:solidFill>
                <a:highlight>
                  <a:srgbClr val="FFFFFF"/>
                </a:highlight>
              </a:rPr>
              <a:t> social per satisfer demandes que millorin el </a:t>
            </a:r>
            <a:r>
              <a:rPr lang="es-ES" sz="1300" b="1">
                <a:solidFill>
                  <a:schemeClr val="dk1"/>
                </a:solidFill>
                <a:highlight>
                  <a:srgbClr val="FFFFFF"/>
                </a:highlight>
              </a:rPr>
              <a:t>benestar, les condicions de vida, el nivell cultural, la igualtat i inclusió social o la sostenibilitat </a:t>
            </a:r>
            <a:r>
              <a:rPr lang="es-ES" sz="1300">
                <a:solidFill>
                  <a:schemeClr val="dk1"/>
                </a:solidFill>
                <a:highlight>
                  <a:srgbClr val="FFFFFF"/>
                </a:highlight>
              </a:rPr>
              <a:t>ecològica del territori.</a:t>
            </a: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800">
                <a:solidFill>
                  <a:schemeClr val="dk1"/>
                </a:solidFill>
              </a:rPr>
              <a:t> [SCP1]</a:t>
            </a:r>
            <a:r>
              <a:rPr lang="es-ES" sz="1100">
                <a:solidFill>
                  <a:schemeClr val="dk1"/>
                </a:solidFill>
              </a:rPr>
              <a:t>Esto ponerlo en un comentario para nosotras abajo.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s-ES" sz="800">
                <a:solidFill>
                  <a:schemeClr val="dk1"/>
                </a:solidFill>
              </a:rPr>
              <a:t> [SCP1]</a:t>
            </a:r>
            <a:r>
              <a:rPr lang="es-ES" sz="1100">
                <a:solidFill>
                  <a:schemeClr val="dk1"/>
                </a:solidFill>
              </a:rPr>
              <a:t>Esto ponerlo en un comentario para nosotras abajo.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4572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s-E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s-E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Aquests horaris es poden veure modificats pel dies festius i ponts (s’informarà a les persones allotjades amb anterioritat)</a:t>
            </a:r>
            <a:endParaRPr sz="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s-ES" sz="800">
                <a:solidFill>
                  <a:schemeClr val="dk1"/>
                </a:solidFill>
              </a:rPr>
              <a:t> [SCP1]</a:t>
            </a:r>
            <a:r>
              <a:rPr lang="es-ES" sz="1100">
                <a:solidFill>
                  <a:schemeClr val="dk1"/>
                </a:solidFill>
              </a:rPr>
              <a:t>Esto ponerlo en un comentario para nosotras abajo.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s-ES" sz="800">
                <a:solidFill>
                  <a:schemeClr val="dk1"/>
                </a:solidFill>
              </a:rPr>
              <a:t> [SCP1]</a:t>
            </a:r>
            <a:r>
              <a:rPr lang="es-ES" sz="1100">
                <a:solidFill>
                  <a:schemeClr val="dk1"/>
                </a:solidFill>
              </a:rPr>
              <a:t>Esto ponerlo en un comentario para nosotras abajo.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3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s-ES" sz="800">
                <a:solidFill>
                  <a:schemeClr val="dk1"/>
                </a:solidFill>
              </a:rPr>
              <a:t> [SCP1]</a:t>
            </a:r>
            <a:r>
              <a:rPr lang="es-ES" sz="1100">
                <a:solidFill>
                  <a:schemeClr val="dk1"/>
                </a:solidFill>
              </a:rPr>
              <a:t>Esto ponerlo en un comentario para nosotras abajo.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6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0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56f556e22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256f556e22a_1_0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g256f556e22a_1_0:notes"/>
          <p:cNvSpPr txBox="1">
            <a:spLocks noGrp="1"/>
          </p:cNvSpPr>
          <p:nvPr>
            <p:ph type="sldNum" idx="12"/>
          </p:nvPr>
        </p:nvSpPr>
        <p:spPr>
          <a:xfrm>
            <a:off x="3902075" y="9515475"/>
            <a:ext cx="29844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-E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6f556e22a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256f556e22a_1_9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g256f556e22a_1_9:notes"/>
          <p:cNvSpPr txBox="1">
            <a:spLocks noGrp="1"/>
          </p:cNvSpPr>
          <p:nvPr>
            <p:ph type="sldNum" idx="12"/>
          </p:nvPr>
        </p:nvSpPr>
        <p:spPr>
          <a:xfrm>
            <a:off x="3902075" y="9515475"/>
            <a:ext cx="2984400" cy="5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-E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5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100" cy="39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342900" lvl="0" indent="-342900" algn="just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Acompanyament tècnic integral per a la creació, consolidació i creixement de les empreses (programa Reempresa, PAE, formació empresarial, itineraris especialitzats en àmbits claus de l’empresa, economia social i solidària, etc.).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Accés preferent a les activitats Ciba relacionades amb l’emprenedoria i l’economia feminista.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Serveis específics d’assessorament per a la transformació digital o la millora mediambiental, mitjançant projectes d’economia verda i circular.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Servei d’informació especialitzat sobre ajuts i finançament.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Servei de consultes especialitzades sobre normatives, bases de dades, etc., a través del Servei Nexus de la Diputació de Barcelona.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Etc.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>
            <a:spLocks noGrp="1"/>
          </p:cNvSpPr>
          <p:nvPr>
            <p:ph type="body" idx="1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342900" lvl="0" indent="-342900" algn="just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Acompanyament tècnic integral per a la creació, consolidació i creixement de les empreses (programa Reempresa, PAE, formació empresarial, itineraris especialitzats en àmbits claus de l’empresa, economia social i solidària, etc.).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Accés preferent a les activitats Ciba relacionades amb l’emprenedoria i l’economia feminista.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Serveis específics d’assessorament per a la transformació digital o la millora mediambiental, mitjançant projectes d’economia verda i circular.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Servei d’informació especialitzat sobre ajuts i finançament.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Servei de consultes especialitzades sobre normatives, bases de dades, etc., a través del Servei Nexus de la Diputació de Barcelona.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 rtl="0">
              <a:lnSpc>
                <a:spcPct val="106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Noto Sans Symbols"/>
              <a:buChar char="▪"/>
            </a:pPr>
            <a:r>
              <a:rPr lang="es-ES" sz="18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Etc.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title"/>
          </p:nvPr>
        </p:nvSpPr>
        <p:spPr>
          <a:xfrm>
            <a:off x="1210697" y="527404"/>
            <a:ext cx="1518874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body" idx="1"/>
          </p:nvPr>
        </p:nvSpPr>
        <p:spPr>
          <a:xfrm>
            <a:off x="1210697" y="2637014"/>
            <a:ext cx="1518874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1211263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5834063" y="9182100"/>
            <a:ext cx="5942012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12436475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 rot="5400000">
            <a:off x="10303409" y="2826249"/>
            <a:ext cx="8394877" cy="3797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2598974" y="-860874"/>
            <a:ext cx="8394877" cy="11171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1211263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5834063" y="9182100"/>
            <a:ext cx="5942012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12436475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dt" idx="10"/>
          </p:nvPr>
        </p:nvSpPr>
        <p:spPr>
          <a:xfrm>
            <a:off x="1211263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ftr" idx="11"/>
          </p:nvPr>
        </p:nvSpPr>
        <p:spPr>
          <a:xfrm>
            <a:off x="5834063" y="9182100"/>
            <a:ext cx="5942012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sldNum" idx="12"/>
          </p:nvPr>
        </p:nvSpPr>
        <p:spPr>
          <a:xfrm>
            <a:off x="12436475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1201525" y="2469622"/>
            <a:ext cx="15188745" cy="412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666"/>
              <a:buFont typeface="Calibri"/>
              <a:buNone/>
              <a:defRPr sz="86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1201525" y="6629225"/>
            <a:ext cx="15188745" cy="21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>
                <a:srgbClr val="888888"/>
              </a:buClr>
              <a:buSzPts val="3467"/>
              <a:buNone/>
              <a:defRPr sz="3466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rgbClr val="888888"/>
              </a:buClr>
              <a:buSzPts val="2889"/>
              <a:buNone/>
              <a:defRPr sz="2889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rgbClr val="888888"/>
              </a:buClr>
              <a:buSzPts val="2600"/>
              <a:buNone/>
              <a:defRPr sz="2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rgbClr val="888888"/>
              </a:buClr>
              <a:buSzPts val="2311"/>
              <a:buNone/>
              <a:defRPr sz="2311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rgbClr val="888888"/>
              </a:buClr>
              <a:buSzPts val="2311"/>
              <a:buNone/>
              <a:defRPr sz="2311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rgbClr val="888888"/>
              </a:buClr>
              <a:buSzPts val="2311"/>
              <a:buNone/>
              <a:defRPr sz="2311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rgbClr val="888888"/>
              </a:buClr>
              <a:buSzPts val="2311"/>
              <a:buNone/>
              <a:defRPr sz="2311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rgbClr val="888888"/>
              </a:buClr>
              <a:buSzPts val="2311"/>
              <a:buNone/>
              <a:defRPr sz="2311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rgbClr val="888888"/>
              </a:buClr>
              <a:buSzPts val="2311"/>
              <a:buNone/>
              <a:defRPr sz="2311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1211263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5834063" y="9182100"/>
            <a:ext cx="5942012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12436475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 txBox="1">
            <a:spLocks noGrp="1"/>
          </p:cNvSpPr>
          <p:nvPr>
            <p:ph type="title"/>
          </p:nvPr>
        </p:nvSpPr>
        <p:spPr>
          <a:xfrm>
            <a:off x="1210697" y="527404"/>
            <a:ext cx="1518874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body" idx="1"/>
          </p:nvPr>
        </p:nvSpPr>
        <p:spPr>
          <a:xfrm>
            <a:off x="1210697" y="2637014"/>
            <a:ext cx="7484309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body" idx="2"/>
          </p:nvPr>
        </p:nvSpPr>
        <p:spPr>
          <a:xfrm>
            <a:off x="8915132" y="2637014"/>
            <a:ext cx="7484309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dt" idx="10"/>
          </p:nvPr>
        </p:nvSpPr>
        <p:spPr>
          <a:xfrm>
            <a:off x="1211263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ftr" idx="11"/>
          </p:nvPr>
        </p:nvSpPr>
        <p:spPr>
          <a:xfrm>
            <a:off x="5834063" y="9182100"/>
            <a:ext cx="5942012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sldNum" idx="12"/>
          </p:nvPr>
        </p:nvSpPr>
        <p:spPr>
          <a:xfrm>
            <a:off x="12436475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>
            <a:spLocks noGrp="1"/>
          </p:cNvSpPr>
          <p:nvPr>
            <p:ph type="title"/>
          </p:nvPr>
        </p:nvSpPr>
        <p:spPr>
          <a:xfrm>
            <a:off x="1212991" y="527404"/>
            <a:ext cx="1518874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>
                <a:schemeClr val="dk1"/>
              </a:buClr>
              <a:buSzPts val="3467"/>
              <a:buNone/>
              <a:defRPr sz="3466" b="1"/>
            </a:lvl1pPr>
            <a:lvl2pPr marL="914400" lvl="1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889"/>
              <a:buNone/>
              <a:defRPr sz="2889" b="1"/>
            </a:lvl2pPr>
            <a:lvl3pPr marL="1371600" lvl="2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3pPr>
            <a:lvl4pPr marL="1828800" lvl="3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311"/>
              <a:buNone/>
              <a:defRPr sz="2311" b="1"/>
            </a:lvl4pPr>
            <a:lvl5pPr marL="2286000" lvl="4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311"/>
              <a:buNone/>
              <a:defRPr sz="2311" b="1"/>
            </a:lvl5pPr>
            <a:lvl6pPr marL="2743200" lvl="5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311"/>
              <a:buNone/>
              <a:defRPr sz="2311" b="1"/>
            </a:lvl6pPr>
            <a:lvl7pPr marL="3200400" lvl="6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311"/>
              <a:buNone/>
              <a:defRPr sz="2311" b="1"/>
            </a:lvl7pPr>
            <a:lvl8pPr marL="3657600" lvl="7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311"/>
              <a:buNone/>
              <a:defRPr sz="2311" b="1"/>
            </a:lvl8pPr>
            <a:lvl9pPr marL="4114800" lvl="8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311"/>
              <a:buNone/>
              <a:defRPr sz="2311" b="1"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2"/>
          </p:nvPr>
        </p:nvSpPr>
        <p:spPr>
          <a:xfrm>
            <a:off x="1212991" y="3618442"/>
            <a:ext cx="7449913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3"/>
          </p:nvPr>
        </p:nvSpPr>
        <p:spPr>
          <a:xfrm>
            <a:off x="8915133" y="2428347"/>
            <a:ext cx="7486602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>
                <a:schemeClr val="dk1"/>
              </a:buClr>
              <a:buSzPts val="3467"/>
              <a:buNone/>
              <a:defRPr sz="3466" b="1"/>
            </a:lvl1pPr>
            <a:lvl2pPr marL="914400" lvl="1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889"/>
              <a:buNone/>
              <a:defRPr sz="2889" b="1"/>
            </a:lvl2pPr>
            <a:lvl3pPr marL="1371600" lvl="2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3pPr>
            <a:lvl4pPr marL="1828800" lvl="3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311"/>
              <a:buNone/>
              <a:defRPr sz="2311" b="1"/>
            </a:lvl4pPr>
            <a:lvl5pPr marL="2286000" lvl="4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311"/>
              <a:buNone/>
              <a:defRPr sz="2311" b="1"/>
            </a:lvl5pPr>
            <a:lvl6pPr marL="2743200" lvl="5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311"/>
              <a:buNone/>
              <a:defRPr sz="2311" b="1"/>
            </a:lvl6pPr>
            <a:lvl7pPr marL="3200400" lvl="6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311"/>
              <a:buNone/>
              <a:defRPr sz="2311" b="1"/>
            </a:lvl7pPr>
            <a:lvl8pPr marL="3657600" lvl="7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311"/>
              <a:buNone/>
              <a:defRPr sz="2311" b="1"/>
            </a:lvl8pPr>
            <a:lvl9pPr marL="4114800" lvl="8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311"/>
              <a:buNone/>
              <a:defRPr sz="2311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4"/>
          </p:nvPr>
        </p:nvSpPr>
        <p:spPr>
          <a:xfrm>
            <a:off x="8915133" y="3618442"/>
            <a:ext cx="7486602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dt" idx="10"/>
          </p:nvPr>
        </p:nvSpPr>
        <p:spPr>
          <a:xfrm>
            <a:off x="1211263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ftr" idx="11"/>
          </p:nvPr>
        </p:nvSpPr>
        <p:spPr>
          <a:xfrm>
            <a:off x="5834063" y="9182100"/>
            <a:ext cx="5942012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sldNum" idx="12"/>
          </p:nvPr>
        </p:nvSpPr>
        <p:spPr>
          <a:xfrm>
            <a:off x="12436475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8"/>
          <p:cNvSpPr txBox="1">
            <a:spLocks noGrp="1"/>
          </p:cNvSpPr>
          <p:nvPr>
            <p:ph type="title"/>
          </p:nvPr>
        </p:nvSpPr>
        <p:spPr>
          <a:xfrm>
            <a:off x="1210697" y="527404"/>
            <a:ext cx="1518874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dt" idx="10"/>
          </p:nvPr>
        </p:nvSpPr>
        <p:spPr>
          <a:xfrm>
            <a:off x="1211263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ftr" idx="11"/>
          </p:nvPr>
        </p:nvSpPr>
        <p:spPr>
          <a:xfrm>
            <a:off x="5834063" y="9182100"/>
            <a:ext cx="5942012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sldNum" idx="12"/>
          </p:nvPr>
        </p:nvSpPr>
        <p:spPr>
          <a:xfrm>
            <a:off x="12436475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22"/>
              <a:buFont typeface="Calibri"/>
              <a:buNone/>
              <a:defRPr sz="462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body" idx="1"/>
          </p:nvPr>
        </p:nvSpPr>
        <p:spPr>
          <a:xfrm>
            <a:off x="7486603" y="1426281"/>
            <a:ext cx="8915132" cy="703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522097" algn="l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>
                <a:schemeClr val="dk1"/>
              </a:buClr>
              <a:buSzPts val="4622"/>
              <a:buChar char="•"/>
              <a:defRPr sz="4622"/>
            </a:lvl1pPr>
            <a:lvl2pPr marL="914400" lvl="1" indent="-485394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4044"/>
              <a:buChar char="•"/>
              <a:defRPr sz="4043"/>
            </a:lvl2pPr>
            <a:lvl3pPr marL="1371600" lvl="2" indent="-448754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3467"/>
              <a:buChar char="•"/>
              <a:defRPr sz="3466"/>
            </a:lvl3pPr>
            <a:lvl4pPr marL="1828800" lvl="3" indent="-412051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889"/>
              <a:buChar char="•"/>
              <a:defRPr sz="2889"/>
            </a:lvl4pPr>
            <a:lvl5pPr marL="2286000" lvl="4" indent="-412051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889"/>
              <a:buChar char="•"/>
              <a:defRPr sz="2889"/>
            </a:lvl5pPr>
            <a:lvl6pPr marL="2743200" lvl="5" indent="-412051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889"/>
              <a:buChar char="•"/>
              <a:defRPr sz="2889"/>
            </a:lvl6pPr>
            <a:lvl7pPr marL="3200400" lvl="6" indent="-412051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889"/>
              <a:buChar char="•"/>
              <a:defRPr sz="2889"/>
            </a:lvl7pPr>
            <a:lvl8pPr marL="3657600" lvl="7" indent="-412051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889"/>
              <a:buChar char="•"/>
              <a:defRPr sz="2889"/>
            </a:lvl8pPr>
            <a:lvl9pPr marL="4114800" lvl="8" indent="-412051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889"/>
              <a:buChar char="•"/>
              <a:defRPr sz="2889"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body" idx="2"/>
          </p:nvPr>
        </p:nvSpPr>
        <p:spPr>
          <a:xfrm>
            <a:off x="1212992" y="2971800"/>
            <a:ext cx="5679727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>
                <a:schemeClr val="dk1"/>
              </a:buClr>
              <a:buSzPts val="2311"/>
              <a:buNone/>
              <a:defRPr sz="2311"/>
            </a:lvl1pPr>
            <a:lvl2pPr marL="914400" lvl="1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022"/>
              <a:buNone/>
              <a:defRPr sz="2020"/>
            </a:lvl2pPr>
            <a:lvl3pPr marL="1371600" lvl="2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/>
            </a:lvl3pPr>
            <a:lvl4pPr marL="1828800" lvl="3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444"/>
              <a:buNone/>
              <a:defRPr sz="1444"/>
            </a:lvl4pPr>
            <a:lvl5pPr marL="2286000" lvl="4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444"/>
              <a:buNone/>
              <a:defRPr sz="1444"/>
            </a:lvl5pPr>
            <a:lvl6pPr marL="2743200" lvl="5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444"/>
              <a:buNone/>
              <a:defRPr sz="1444"/>
            </a:lvl6pPr>
            <a:lvl7pPr marL="3200400" lvl="6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444"/>
              <a:buNone/>
              <a:defRPr sz="1444"/>
            </a:lvl7pPr>
            <a:lvl8pPr marL="3657600" lvl="7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444"/>
              <a:buNone/>
              <a:defRPr sz="1444"/>
            </a:lvl8pPr>
            <a:lvl9pPr marL="4114800" lvl="8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444"/>
              <a:buNone/>
              <a:defRPr sz="1444"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dt" idx="10"/>
          </p:nvPr>
        </p:nvSpPr>
        <p:spPr>
          <a:xfrm>
            <a:off x="1211263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ftr" idx="11"/>
          </p:nvPr>
        </p:nvSpPr>
        <p:spPr>
          <a:xfrm>
            <a:off x="5834063" y="9182100"/>
            <a:ext cx="5942012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sldNum" idx="12"/>
          </p:nvPr>
        </p:nvSpPr>
        <p:spPr>
          <a:xfrm>
            <a:off x="12436475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1"/>
          <p:cNvSpPr txBox="1"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22"/>
              <a:buFont typeface="Calibri"/>
              <a:buNone/>
              <a:defRPr sz="4622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1"/>
          <p:cNvSpPr>
            <a:spLocks noGrp="1"/>
          </p:cNvSpPr>
          <p:nvPr>
            <p:ph type="pic" idx="2"/>
          </p:nvPr>
        </p:nvSpPr>
        <p:spPr>
          <a:xfrm>
            <a:off x="7486603" y="1426281"/>
            <a:ext cx="8915132" cy="7039681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31"/>
          <p:cNvSpPr txBox="1">
            <a:spLocks noGrp="1"/>
          </p:cNvSpPr>
          <p:nvPr>
            <p:ph type="body" idx="1"/>
          </p:nvPr>
        </p:nvSpPr>
        <p:spPr>
          <a:xfrm>
            <a:off x="1212992" y="2971800"/>
            <a:ext cx="5679727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>
                <a:schemeClr val="dk1"/>
              </a:buClr>
              <a:buSzPts val="2311"/>
              <a:buNone/>
              <a:defRPr sz="2311"/>
            </a:lvl1pPr>
            <a:lvl2pPr marL="914400" lvl="1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022"/>
              <a:buNone/>
              <a:defRPr sz="2020"/>
            </a:lvl2pPr>
            <a:lvl3pPr marL="1371600" lvl="2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733"/>
              <a:buNone/>
              <a:defRPr sz="1733"/>
            </a:lvl3pPr>
            <a:lvl4pPr marL="1828800" lvl="3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444"/>
              <a:buNone/>
              <a:defRPr sz="1444"/>
            </a:lvl4pPr>
            <a:lvl5pPr marL="2286000" lvl="4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444"/>
              <a:buNone/>
              <a:defRPr sz="1444"/>
            </a:lvl5pPr>
            <a:lvl6pPr marL="2743200" lvl="5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444"/>
              <a:buNone/>
              <a:defRPr sz="1444"/>
            </a:lvl6pPr>
            <a:lvl7pPr marL="3200400" lvl="6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444"/>
              <a:buNone/>
              <a:defRPr sz="1444"/>
            </a:lvl7pPr>
            <a:lvl8pPr marL="3657600" lvl="7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444"/>
              <a:buNone/>
              <a:defRPr sz="1444"/>
            </a:lvl8pPr>
            <a:lvl9pPr marL="4114800" lvl="8" indent="-2286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444"/>
              <a:buNone/>
              <a:defRPr sz="1444"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dt" idx="10"/>
          </p:nvPr>
        </p:nvSpPr>
        <p:spPr>
          <a:xfrm>
            <a:off x="1211263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ftr" idx="11"/>
          </p:nvPr>
        </p:nvSpPr>
        <p:spPr>
          <a:xfrm>
            <a:off x="5834063" y="9182100"/>
            <a:ext cx="5942012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sldNum" idx="12"/>
          </p:nvPr>
        </p:nvSpPr>
        <p:spPr>
          <a:xfrm>
            <a:off x="12436475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 txBox="1">
            <a:spLocks noGrp="1"/>
          </p:cNvSpPr>
          <p:nvPr>
            <p:ph type="title"/>
          </p:nvPr>
        </p:nvSpPr>
        <p:spPr>
          <a:xfrm>
            <a:off x="1210697" y="527404"/>
            <a:ext cx="1518874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 rot="5400000">
            <a:off x="5662435" y="-1814725"/>
            <a:ext cx="6285266" cy="15188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1211263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5834063" y="9182100"/>
            <a:ext cx="5942012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12436475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1211263" y="527050"/>
            <a:ext cx="15187612" cy="1914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55"/>
              <a:buFont typeface="Calibri"/>
              <a:buNone/>
              <a:defRPr sz="635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1211263" y="2636838"/>
            <a:ext cx="15187612" cy="628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85394" algn="l" rtl="0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Clr>
                <a:schemeClr val="dk1"/>
              </a:buClr>
              <a:buSzPts val="4044"/>
              <a:buFont typeface="Arial"/>
              <a:buChar char="•"/>
              <a:defRPr sz="40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8754" algn="l" rtl="0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3467"/>
              <a:buFont typeface="Arial"/>
              <a:buChar char="•"/>
              <a:defRPr sz="34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12051" algn="l" rtl="0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889"/>
              <a:buFont typeface="Arial"/>
              <a:buChar char="•"/>
              <a:defRPr sz="288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90000"/>
              </a:lnSpc>
              <a:spcBef>
                <a:spcPts val="722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1211263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5834063" y="9182100"/>
            <a:ext cx="5942012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3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12436475" y="9182100"/>
            <a:ext cx="39624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laciba.gramenet.cat/" TargetMode="External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"/>
          <p:cNvSpPr txBox="1"/>
          <p:nvPr/>
        </p:nvSpPr>
        <p:spPr>
          <a:xfrm>
            <a:off x="1778575" y="2673477"/>
            <a:ext cx="10379674" cy="349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513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s-ES" sz="6000" b="1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Sessió informativa</a:t>
            </a:r>
            <a:endParaRPr sz="6000" b="1" i="0" u="none" strike="noStrike" cap="none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713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s-ES" sz="8800" b="1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COWORKING </a:t>
            </a:r>
            <a:r>
              <a:rPr lang="es-ES" sz="6000" b="1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La Ciba</a:t>
            </a:r>
            <a:endParaRPr sz="6000" b="1" i="0" u="none" strike="noStrike" cap="none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3" name="Google Shape;83;p1"/>
          <p:cNvSpPr txBox="1"/>
          <p:nvPr/>
        </p:nvSpPr>
        <p:spPr>
          <a:xfrm>
            <a:off x="2146848" y="6924797"/>
            <a:ext cx="4073843" cy="61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2800" b="1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Organitzen:</a:t>
            </a:r>
            <a:endParaRPr sz="2800" b="1" i="0" u="none" strike="noStrike" cap="none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3">
            <a:alphaModFix amt="29000"/>
          </a:blip>
          <a:srcRect/>
          <a:stretch/>
        </p:blipFill>
        <p:spPr>
          <a:xfrm>
            <a:off x="2" y="-983400"/>
            <a:ext cx="16495174" cy="111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2038865" y="4727031"/>
            <a:ext cx="103796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2038865" y="4727031"/>
            <a:ext cx="103796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2038865" y="4727031"/>
            <a:ext cx="103796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92675" y="8220325"/>
            <a:ext cx="1409700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8688" y="8253663"/>
            <a:ext cx="190500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20750" y="8297963"/>
            <a:ext cx="1333500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92788" y="8196513"/>
            <a:ext cx="203835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 txBox="1"/>
          <p:nvPr/>
        </p:nvSpPr>
        <p:spPr>
          <a:xfrm>
            <a:off x="1276705" y="2298855"/>
            <a:ext cx="7299736" cy="81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Serveis relacionats amb la infraestructura</a:t>
            </a:r>
            <a:endParaRPr sz="2400" b="1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8"/>
          <p:cNvSpPr txBox="1"/>
          <p:nvPr/>
        </p:nvSpPr>
        <p:spPr>
          <a:xfrm>
            <a:off x="1132017" y="3131798"/>
            <a:ext cx="6945000" cy="50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just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Ús personalitzat 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de l’espai del </a:t>
            </a:r>
            <a:r>
              <a:rPr lang="es-ES" sz="2400" b="0" i="1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coworking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Armariet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amb clau.</a:t>
            </a:r>
            <a:endParaRPr sz="2400" b="0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Servei de 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domiciliació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(domicili social i fiscal) .</a:t>
            </a:r>
            <a:endParaRPr sz="2400" b="0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Sala polivalent de reunions i despatxos 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individuals per realitzar gestions privades, prèvia reserva.</a:t>
            </a:r>
            <a:endParaRPr sz="2400" b="0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Ús d’espais comuns 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fora del </a:t>
            </a:r>
            <a:r>
              <a:rPr lang="es-ES" sz="2400" b="0" i="1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coworking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, prèvia autorització de la direcció.</a:t>
            </a:r>
            <a:endParaRPr sz="2400" b="0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100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Accés il·limitat 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en l’horari d’obertura de </a:t>
            </a:r>
            <a:r>
              <a:rPr lang="es-ES" sz="240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 C</a:t>
            </a:r>
            <a:r>
              <a:rPr lang="es-ES" sz="240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IBA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amb clau electrònica d’accés. </a:t>
            </a:r>
            <a:endParaRPr sz="2400" b="0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8"/>
          <p:cNvSpPr txBox="1"/>
          <p:nvPr/>
        </p:nvSpPr>
        <p:spPr>
          <a:xfrm>
            <a:off x="9533031" y="3131798"/>
            <a:ext cx="6951000" cy="3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just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Servei d’</a:t>
            </a:r>
            <a:r>
              <a:rPr lang="es-ES" sz="2400" b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alarma</a:t>
            </a:r>
            <a:r>
              <a:rPr lang="es-ES" sz="240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24 hores.</a:t>
            </a:r>
            <a:endParaRPr sz="2400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Sistema de 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prevenció d’incendis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Connexió elèctrica 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individual.</a:t>
            </a: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Connexió 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wifi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Servei de 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neteja i manteniment 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de l’equipament</a:t>
            </a:r>
            <a:endParaRPr sz="2400" b="0" i="0" u="none" strike="noStrike" cap="non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Servei de 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climatització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8"/>
          <p:cNvSpPr/>
          <p:nvPr/>
        </p:nvSpPr>
        <p:spPr>
          <a:xfrm>
            <a:off x="0" y="0"/>
            <a:ext cx="977412" cy="977412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sp>
        <p:nvSpPr>
          <p:cNvPr id="195" name="Google Shape;195;p8"/>
          <p:cNvSpPr txBox="1"/>
          <p:nvPr/>
        </p:nvSpPr>
        <p:spPr>
          <a:xfrm>
            <a:off x="1535411" y="546651"/>
            <a:ext cx="13287000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L’espai de </a:t>
            </a:r>
            <a:r>
              <a:rPr lang="es-ES" sz="5999" b="0" i="1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coworking: </a:t>
            </a:r>
            <a:r>
              <a:rPr lang="es-ES" sz="36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serveis i infraestructura</a:t>
            </a:r>
            <a:endParaRPr/>
          </a:p>
        </p:txBody>
      </p:sp>
      <p:pic>
        <p:nvPicPr>
          <p:cNvPr id="196" name="Google Shape;19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5605389" y="5710598"/>
            <a:ext cx="6399361" cy="394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"/>
          <p:cNvSpPr txBox="1"/>
          <p:nvPr/>
        </p:nvSpPr>
        <p:spPr>
          <a:xfrm>
            <a:off x="1481912" y="392225"/>
            <a:ext cx="15863112" cy="10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Condicions d’ús i sol·licitud</a:t>
            </a:r>
            <a:endParaRPr sz="4500" b="1" i="0" u="none" strike="noStrike" cap="none">
              <a:solidFill>
                <a:srgbClr val="C55A1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02" name="Google Shape;202;p9"/>
          <p:cNvSpPr txBox="1"/>
          <p:nvPr/>
        </p:nvSpPr>
        <p:spPr>
          <a:xfrm>
            <a:off x="10209937" y="2275375"/>
            <a:ext cx="620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9"/>
          <p:cNvSpPr/>
          <p:nvPr/>
        </p:nvSpPr>
        <p:spPr>
          <a:xfrm>
            <a:off x="0" y="0"/>
            <a:ext cx="977412" cy="977412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pic>
        <p:nvPicPr>
          <p:cNvPr id="204" name="Google Shape;20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1913" y="2005401"/>
            <a:ext cx="14611546" cy="6199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10130750" y="2109125"/>
            <a:ext cx="620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1"/>
          <p:cNvSpPr txBox="1"/>
          <p:nvPr/>
        </p:nvSpPr>
        <p:spPr>
          <a:xfrm>
            <a:off x="1402458" y="393625"/>
            <a:ext cx="15147759" cy="166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Condicions d’ús i sol·licitud: </a:t>
            </a:r>
            <a:r>
              <a:rPr lang="es-ES" sz="36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Qui pot accedir al </a:t>
            </a:r>
            <a:r>
              <a:rPr lang="es-ES" sz="3600" b="0" i="1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coworking</a:t>
            </a:r>
            <a:r>
              <a:rPr lang="es-ES" sz="36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?</a:t>
            </a:r>
            <a:endParaRPr sz="3600" b="0" i="0" u="none" strike="noStrike" cap="none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1" name="Google Shape;211;p11"/>
          <p:cNvSpPr txBox="1"/>
          <p:nvPr/>
        </p:nvSpPr>
        <p:spPr>
          <a:xfrm>
            <a:off x="1702425" y="2509325"/>
            <a:ext cx="11421300" cy="4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Els </a:t>
            </a:r>
            <a:r>
              <a:rPr lang="es-ES" sz="24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projectes emprenedors o empresarials liderats per dones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, amb preferència per les dones de </a:t>
            </a:r>
            <a:r>
              <a:rPr lang="es-ES" sz="24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Santa Coloma de Gramenet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Totes aquelles persones físiques o jurídiques amb un </a:t>
            </a:r>
            <a:r>
              <a:rPr lang="es-ES" sz="24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projecte empresarial, d’emprenedoria o altres iniciatives 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que:</a:t>
            </a:r>
            <a:endParaRPr sz="24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810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○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Fomentin l’</a:t>
            </a:r>
            <a:r>
              <a:rPr lang="es-ES" sz="24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ocupació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1" indent="-3810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○"/>
            </a:pPr>
            <a:r>
              <a:rPr lang="es-ES" sz="24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Posin en valor el nostre municipi 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i/o siguin </a:t>
            </a:r>
            <a:r>
              <a:rPr lang="es-ES" sz="24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innovadors socialment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1200"/>
              </a:spcBef>
              <a:spcAft>
                <a:spcPts val="100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Altres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: investigadores que necessitin un espai per teletreballar, etc.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0" y="149"/>
            <a:ext cx="941183" cy="941183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pic>
        <p:nvPicPr>
          <p:cNvPr id="213" name="Google Shape;2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87683" y="2656701"/>
            <a:ext cx="2284166" cy="295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21367" y="4953000"/>
            <a:ext cx="2228850" cy="31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 txBox="1"/>
          <p:nvPr/>
        </p:nvSpPr>
        <p:spPr>
          <a:xfrm>
            <a:off x="10130750" y="2109125"/>
            <a:ext cx="6206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C55A1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20" name="Google Shape;220;p13"/>
          <p:cNvSpPr txBox="1"/>
          <p:nvPr/>
        </p:nvSpPr>
        <p:spPr>
          <a:xfrm>
            <a:off x="1445609" y="546651"/>
            <a:ext cx="10886433" cy="166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Condicions d’ús i sol·licitud: </a:t>
            </a:r>
            <a:r>
              <a:rPr lang="es-ES" sz="36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Criteris d’accés al </a:t>
            </a:r>
            <a:r>
              <a:rPr lang="es-ES" sz="3600" b="0" i="1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coworking</a:t>
            </a:r>
            <a:endParaRPr sz="3600" b="0" i="1" u="none" strike="noStrike" cap="none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1" name="Google Shape;221;p13"/>
          <p:cNvSpPr txBox="1"/>
          <p:nvPr/>
        </p:nvSpPr>
        <p:spPr>
          <a:xfrm>
            <a:off x="10269075" y="2467100"/>
            <a:ext cx="5480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3"/>
          <p:cNvSpPr txBox="1"/>
          <p:nvPr/>
        </p:nvSpPr>
        <p:spPr>
          <a:xfrm>
            <a:off x="1713169" y="2602358"/>
            <a:ext cx="11035200" cy="56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Vinculació territorial.</a:t>
            </a:r>
            <a:endParaRPr/>
          </a:p>
          <a:p>
            <a:pPr marL="457200" marR="0" lvl="0" indent="-3810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Impacte a la ciutat: </a:t>
            </a:r>
            <a:r>
              <a:rPr lang="es-ES" sz="2400" b="0" i="1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creació d’ocupació, economia social, sostenibilitat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/>
          </a:p>
          <a:p>
            <a:pPr marL="457200" marR="0" lvl="0" indent="-3810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Perspectiva de gènere i innovació social.</a:t>
            </a:r>
            <a:endParaRPr/>
          </a:p>
          <a:p>
            <a:pPr marL="457200" marR="0" lvl="0" indent="-3810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Responsabilitat social i especial atenció a les dones en situació de violència masclista i/o vulnerabilitat social.</a:t>
            </a:r>
            <a:endParaRPr/>
          </a:p>
          <a:p>
            <a:pPr marL="457200" marR="0" lvl="0" indent="-3810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Digitalització.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Qualitat de la proposta presentada.</a:t>
            </a:r>
            <a:endParaRPr/>
          </a:p>
          <a:p>
            <a:pPr marL="457200" marR="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3"/>
          <p:cNvSpPr/>
          <p:nvPr/>
        </p:nvSpPr>
        <p:spPr>
          <a:xfrm>
            <a:off x="0" y="149"/>
            <a:ext cx="941183" cy="941183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pic>
        <p:nvPicPr>
          <p:cNvPr id="224" name="Google Shape;22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85042" y="2017346"/>
            <a:ext cx="3153513" cy="5779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"/>
          <p:cNvSpPr txBox="1"/>
          <p:nvPr/>
        </p:nvSpPr>
        <p:spPr>
          <a:xfrm>
            <a:off x="553225" y="581000"/>
            <a:ext cx="154830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40"/>
              <a:buFont typeface="Arial"/>
              <a:buNone/>
            </a:pPr>
            <a:endParaRPr sz="4400" b="1" i="0" u="none" strike="noStrike" cap="none">
              <a:solidFill>
                <a:srgbClr val="C55A1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40"/>
              <a:buFont typeface="Arial"/>
              <a:buNone/>
            </a:pPr>
            <a:endParaRPr sz="4400" b="1" i="0" u="none" strike="noStrike" cap="none">
              <a:solidFill>
                <a:srgbClr val="C55A1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30" name="Google Shape;230;p10"/>
          <p:cNvSpPr txBox="1"/>
          <p:nvPr/>
        </p:nvSpPr>
        <p:spPr>
          <a:xfrm>
            <a:off x="9725742" y="2188489"/>
            <a:ext cx="6413700" cy="48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Modalitat d’allotjaments</a:t>
            </a:r>
            <a:endParaRPr sz="2400" b="1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445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Puntuals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Mensuals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Trimestrals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Anuals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El </a:t>
            </a:r>
            <a:r>
              <a:rPr lang="es-ES" sz="24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servei serà nominatiu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per cada projecte, iniciativa o empresa, i es tindrà en compte el nombre de llocs a utilitzar.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" name="Google Shape;231;p10"/>
          <p:cNvSpPr txBox="1"/>
          <p:nvPr/>
        </p:nvSpPr>
        <p:spPr>
          <a:xfrm>
            <a:off x="1568036" y="2188489"/>
            <a:ext cx="6206400" cy="3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Horaris </a:t>
            </a:r>
            <a:r>
              <a:rPr lang="es-ES" sz="2400" b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d'obertura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i tancament *</a:t>
            </a:r>
            <a:endParaRPr sz="2400" b="1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ES" sz="36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de 8:</a:t>
            </a:r>
            <a:r>
              <a:rPr lang="es-ES" sz="3600" b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lang="es-ES" sz="36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0 a 21:</a:t>
            </a:r>
            <a:r>
              <a:rPr lang="es-ES" sz="3600" b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r>
              <a:rPr lang="es-ES" sz="36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0h </a:t>
            </a:r>
            <a:endParaRPr/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de dilluns a di</a:t>
            </a:r>
            <a:r>
              <a:rPr lang="es-ES" sz="24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vendres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*L’horari d’apertura durant el mes d’agost serà de 8:00 a 13:30h.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0"/>
          <p:cNvSpPr txBox="1"/>
          <p:nvPr/>
        </p:nvSpPr>
        <p:spPr>
          <a:xfrm>
            <a:off x="1488132" y="312794"/>
            <a:ext cx="14651310" cy="1477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Condicions d’ús i sol·licitud: </a:t>
            </a:r>
            <a:r>
              <a:rPr lang="es-ES" sz="36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Horaris i modalitats</a:t>
            </a:r>
            <a:endParaRPr sz="3600" b="0" i="0" u="none" strike="noStrike" cap="none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3" name="Google Shape;233;p10"/>
          <p:cNvSpPr/>
          <p:nvPr/>
        </p:nvSpPr>
        <p:spPr>
          <a:xfrm>
            <a:off x="0" y="0"/>
            <a:ext cx="977412" cy="977412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pic>
        <p:nvPicPr>
          <p:cNvPr id="234" name="Google Shape;23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6754" y="7509762"/>
            <a:ext cx="14474065" cy="97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"/>
          <p:cNvSpPr txBox="1"/>
          <p:nvPr/>
        </p:nvSpPr>
        <p:spPr>
          <a:xfrm>
            <a:off x="10130750" y="2109125"/>
            <a:ext cx="6206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C55A1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0" name="Google Shape;240;p15"/>
          <p:cNvSpPr txBox="1"/>
          <p:nvPr/>
        </p:nvSpPr>
        <p:spPr>
          <a:xfrm>
            <a:off x="1374350" y="514663"/>
            <a:ext cx="14374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Condicions d’ús i sol·licitud: </a:t>
            </a:r>
            <a:r>
              <a:rPr lang="es-ES" sz="36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Drets</a:t>
            </a:r>
            <a:r>
              <a:rPr lang="es-ES" sz="3600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 i </a:t>
            </a:r>
            <a:r>
              <a:rPr lang="es-ES" sz="36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obligacions</a:t>
            </a:r>
            <a:endParaRPr sz="3600" b="0" i="0" u="none" strike="noStrike" cap="none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1" name="Google Shape;241;p15"/>
          <p:cNvSpPr txBox="1"/>
          <p:nvPr/>
        </p:nvSpPr>
        <p:spPr>
          <a:xfrm>
            <a:off x="10269075" y="2467100"/>
            <a:ext cx="5480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5"/>
          <p:cNvSpPr txBox="1"/>
          <p:nvPr/>
        </p:nvSpPr>
        <p:spPr>
          <a:xfrm>
            <a:off x="6639879" y="2346051"/>
            <a:ext cx="9109200" cy="3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Drets i obligacions de les persones usuàries</a:t>
            </a:r>
            <a:endParaRPr sz="2400" b="1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El </a:t>
            </a:r>
            <a:r>
              <a:rPr lang="es-ES" sz="2400" b="0" i="1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coworking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contempla drets i obligacions per a preservar la convivència entre les persones, vetllar per l’ús de l’espai públic i dels objectius de l’espai.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Les instruccions estan a la vostra disposició al web.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5"/>
          <p:cNvSpPr/>
          <p:nvPr/>
        </p:nvSpPr>
        <p:spPr>
          <a:xfrm>
            <a:off x="0" y="149"/>
            <a:ext cx="941183" cy="941183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pic>
        <p:nvPicPr>
          <p:cNvPr id="244" name="Google Shape;244;p15"/>
          <p:cNvPicPr preferRelativeResize="0"/>
          <p:nvPr/>
        </p:nvPicPr>
        <p:blipFill rotWithShape="1">
          <a:blip r:embed="rId3">
            <a:alphaModFix/>
          </a:blip>
          <a:srcRect l="20327" r="20327"/>
          <a:stretch/>
        </p:blipFill>
        <p:spPr>
          <a:xfrm>
            <a:off x="0" y="2874722"/>
            <a:ext cx="5177968" cy="5490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"/>
          <p:cNvSpPr txBox="1"/>
          <p:nvPr/>
        </p:nvSpPr>
        <p:spPr>
          <a:xfrm>
            <a:off x="10130750" y="2109125"/>
            <a:ext cx="6206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C55A1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50" name="Google Shape;250;p12"/>
          <p:cNvSpPr txBox="1"/>
          <p:nvPr/>
        </p:nvSpPr>
        <p:spPr>
          <a:xfrm>
            <a:off x="1474243" y="605835"/>
            <a:ext cx="14929737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40"/>
              <a:buFont typeface="Arial"/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Condicions d’ús i sol·licitud: </a:t>
            </a:r>
            <a:r>
              <a:rPr lang="es-ES" sz="36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Com puc sol·licitar-ho?</a:t>
            </a:r>
            <a:endParaRPr sz="3600" b="0" i="0" u="none" strike="noStrike" cap="none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1" name="Google Shape;251;p12"/>
          <p:cNvSpPr txBox="1"/>
          <p:nvPr/>
        </p:nvSpPr>
        <p:spPr>
          <a:xfrm>
            <a:off x="2409731" y="2720252"/>
            <a:ext cx="4931400" cy="260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ES" sz="32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Mitjançant</a:t>
            </a:r>
            <a:r>
              <a:rPr lang="es-ES" sz="32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una </a:t>
            </a:r>
            <a:r>
              <a:rPr lang="es-ES" sz="2800" b="1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sol·licitud</a:t>
            </a:r>
            <a:r>
              <a:rPr lang="es-ES" sz="2800" b="1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800" b="1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normalitzada</a:t>
            </a:r>
            <a:r>
              <a:rPr lang="es-ES" sz="2800" b="1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32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que </a:t>
            </a:r>
            <a:r>
              <a:rPr lang="es-ES" sz="32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podeu</a:t>
            </a:r>
            <a:r>
              <a:rPr lang="es-ES" sz="32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32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trobar</a:t>
            </a:r>
            <a:r>
              <a:rPr lang="es-ES" sz="32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al web de </a:t>
            </a:r>
            <a:r>
              <a:rPr lang="es-ES" sz="32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L</a:t>
            </a:r>
            <a:r>
              <a:rPr lang="es-ES" sz="32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 CIBA i de </a:t>
            </a:r>
            <a:r>
              <a:rPr lang="es-ES" sz="32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Grameimpuls</a:t>
            </a:r>
            <a:r>
              <a:rPr lang="es-ES" sz="32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es-ES" sz="3200" b="1" i="0" u="none" strike="noStrike" cap="none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200" b="1" i="0" u="none" strike="noStrike" cap="none" dirty="0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p12"/>
          <p:cNvSpPr txBox="1"/>
          <p:nvPr/>
        </p:nvSpPr>
        <p:spPr>
          <a:xfrm>
            <a:off x="9593175" y="2467100"/>
            <a:ext cx="59517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Documentació complementària:</a:t>
            </a:r>
            <a:endParaRPr sz="2400" b="1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400" b="1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DNI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CV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Pla d’empresa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Documentació mercantil i fiscal (en els casos d’empreses ja creades).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" name="Google Shape;253;p12"/>
          <p:cNvSpPr txBox="1"/>
          <p:nvPr/>
        </p:nvSpPr>
        <p:spPr>
          <a:xfrm>
            <a:off x="3458519" y="6409192"/>
            <a:ext cx="109611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·</a:t>
            </a:r>
            <a:r>
              <a:rPr lang="es-ES" sz="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s-E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s-ES" sz="24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Tant la sol·licitud com la documentació complementària serà revisada pel personal tècnic, qui citarà per una entrevista a la persona sol·licitant. 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2"/>
          <p:cNvSpPr/>
          <p:nvPr/>
        </p:nvSpPr>
        <p:spPr>
          <a:xfrm>
            <a:off x="0" y="149"/>
            <a:ext cx="941183" cy="941183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sp>
        <p:nvSpPr>
          <p:cNvPr id="255" name="Google Shape;255;p12"/>
          <p:cNvSpPr txBox="1"/>
          <p:nvPr/>
        </p:nvSpPr>
        <p:spPr>
          <a:xfrm>
            <a:off x="7870075" y="3871980"/>
            <a:ext cx="12603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6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endParaRPr/>
          </a:p>
        </p:txBody>
      </p:sp>
      <p:pic>
        <p:nvPicPr>
          <p:cNvPr id="256" name="Google Shape;25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3931" y="7566949"/>
            <a:ext cx="10582275" cy="96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/>
          <p:cNvSpPr txBox="1"/>
          <p:nvPr/>
        </p:nvSpPr>
        <p:spPr>
          <a:xfrm>
            <a:off x="10130750" y="2109125"/>
            <a:ext cx="6206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C55A1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2" name="Google Shape;262;p14"/>
          <p:cNvSpPr txBox="1"/>
          <p:nvPr/>
        </p:nvSpPr>
        <p:spPr>
          <a:xfrm>
            <a:off x="1486600" y="423967"/>
            <a:ext cx="13168514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40"/>
              <a:buFont typeface="Arial"/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I després de la sol·licitud…</a:t>
            </a:r>
            <a:endParaRPr sz="5999" b="0" i="0" u="none" strike="noStrike" cap="none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3" name="Google Shape;263;p14"/>
          <p:cNvSpPr txBox="1"/>
          <p:nvPr/>
        </p:nvSpPr>
        <p:spPr>
          <a:xfrm>
            <a:off x="10269075" y="2467100"/>
            <a:ext cx="5480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4"/>
          <p:cNvSpPr txBox="1"/>
          <p:nvPr/>
        </p:nvSpPr>
        <p:spPr>
          <a:xfrm>
            <a:off x="881675" y="2285350"/>
            <a:ext cx="112545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1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4"/>
          <p:cNvSpPr txBox="1"/>
          <p:nvPr/>
        </p:nvSpPr>
        <p:spPr>
          <a:xfrm>
            <a:off x="1049337" y="2000419"/>
            <a:ext cx="47541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ES" sz="48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1. 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Com rebré la resposta?</a:t>
            </a:r>
            <a:endParaRPr sz="2400" b="1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Per correu electrònic.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L’equip tècnic 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del </a:t>
            </a:r>
            <a:r>
              <a:rPr lang="es-ES" sz="2400" b="0" i="1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coworking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es reuneix setmanalment i valora les sol·licituds. 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0" y="149"/>
            <a:ext cx="941183" cy="941183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sp>
        <p:nvSpPr>
          <p:cNvPr id="267" name="Google Shape;267;p14"/>
          <p:cNvSpPr txBox="1"/>
          <p:nvPr/>
        </p:nvSpPr>
        <p:spPr>
          <a:xfrm>
            <a:off x="10636649" y="2000419"/>
            <a:ext cx="6091800" cy="62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-ES" sz="48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3. 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Com funciona després?</a:t>
            </a:r>
            <a:endParaRPr sz="2400" b="1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Tindré un accés estable o puntual.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6000"/>
              </a:lnSpc>
              <a:spcBef>
                <a:spcPts val="75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Accés estable: tindré un termini de permanència en el </a:t>
            </a:r>
            <a:r>
              <a:rPr lang="es-ES" sz="2400" b="0" i="1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coworking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, que es podrà anar prorrogant.</a:t>
            </a:r>
            <a:endParaRPr sz="2400" b="0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Accés puntual: caldrà que faci la reserva prèvia setmanal per correu, com a màxim el dijous de l’anterior setmana. </a:t>
            </a:r>
            <a:endParaRPr sz="2400" b="0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l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Per fer totes les reserves de dies i horaris: 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lacibacoworking@gramenet.cat</a:t>
            </a:r>
            <a:endParaRPr sz="2400" b="1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4"/>
          <p:cNvSpPr txBox="1"/>
          <p:nvPr/>
        </p:nvSpPr>
        <p:spPr>
          <a:xfrm>
            <a:off x="6157975" y="2000419"/>
            <a:ext cx="4124100" cy="27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48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2. 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En quin termini?</a:t>
            </a:r>
            <a:endParaRPr sz="2400" b="1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10 dies màxim des de la data d’entrada de la sol·licitud. 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3247" y="6549865"/>
            <a:ext cx="9120404" cy="1691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"/>
          <p:cNvSpPr/>
          <p:nvPr/>
        </p:nvSpPr>
        <p:spPr>
          <a:xfrm>
            <a:off x="0" y="149"/>
            <a:ext cx="941183" cy="941183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sp>
        <p:nvSpPr>
          <p:cNvPr id="275" name="Google Shape;275;p16"/>
          <p:cNvSpPr/>
          <p:nvPr/>
        </p:nvSpPr>
        <p:spPr>
          <a:xfrm>
            <a:off x="2097734" y="3954163"/>
            <a:ext cx="13414667" cy="1865870"/>
          </a:xfrm>
          <a:custGeom>
            <a:avLst/>
            <a:gdLst/>
            <a:ahLst/>
            <a:cxnLst/>
            <a:rect l="l" t="t" r="r" b="b"/>
            <a:pathLst>
              <a:path w="7826849" h="2052375" extrusionOk="0">
                <a:moveTo>
                  <a:pt x="0" y="0"/>
                </a:moveTo>
                <a:lnTo>
                  <a:pt x="7826849" y="0"/>
                </a:lnTo>
                <a:lnTo>
                  <a:pt x="7826849" y="2052375"/>
                </a:lnTo>
                <a:lnTo>
                  <a:pt x="0" y="2052375"/>
                </a:lnTo>
                <a:close/>
              </a:path>
            </a:pathLst>
          </a:custGeom>
          <a:solidFill>
            <a:srgbClr val="512D6D">
              <a:alpha val="84705"/>
            </a:srgbClr>
          </a:solidFill>
          <a:ln>
            <a:noFill/>
          </a:ln>
        </p:spPr>
      </p:sp>
      <p:sp>
        <p:nvSpPr>
          <p:cNvPr id="276" name="Google Shape;276;p16"/>
          <p:cNvSpPr txBox="1"/>
          <p:nvPr/>
        </p:nvSpPr>
        <p:spPr>
          <a:xfrm>
            <a:off x="2097734" y="3052060"/>
            <a:ext cx="13414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26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600" b="0" i="0" u="none" strike="noStrike" cap="none" dirty="0" err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Pregunta’ns</a:t>
            </a:r>
            <a:r>
              <a:rPr lang="es-ES" sz="9600" b="0" i="0" u="none" strike="noStrike" cap="none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!</a:t>
            </a:r>
            <a:endParaRPr dirty="0"/>
          </a:p>
        </p:txBody>
      </p:sp>
      <p:sp>
        <p:nvSpPr>
          <p:cNvPr id="277" name="Google Shape;277;p16"/>
          <p:cNvSpPr txBox="1"/>
          <p:nvPr/>
        </p:nvSpPr>
        <p:spPr>
          <a:xfrm>
            <a:off x="1500489" y="236733"/>
            <a:ext cx="8642618" cy="1477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40"/>
              <a:buFont typeface="Arial"/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Possibles dubtes</a:t>
            </a:r>
            <a:endParaRPr sz="5999" b="0" i="0" u="none" strike="noStrike" cap="none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0"/>
          <p:cNvSpPr/>
          <p:nvPr/>
        </p:nvSpPr>
        <p:spPr>
          <a:xfrm>
            <a:off x="0" y="149"/>
            <a:ext cx="941183" cy="941183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pic>
        <p:nvPicPr>
          <p:cNvPr id="283" name="Google Shape;283;p20"/>
          <p:cNvPicPr preferRelativeResize="0"/>
          <p:nvPr/>
        </p:nvPicPr>
        <p:blipFill rotWithShape="1">
          <a:blip r:embed="rId3">
            <a:alphaModFix/>
          </a:blip>
          <a:srcRect l="12371" r="12371"/>
          <a:stretch/>
        </p:blipFill>
        <p:spPr>
          <a:xfrm>
            <a:off x="11014460" y="149"/>
            <a:ext cx="3971765" cy="351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0"/>
          <p:cNvPicPr preferRelativeResize="0"/>
          <p:nvPr/>
        </p:nvPicPr>
        <p:blipFill rotWithShape="1">
          <a:blip r:embed="rId3">
            <a:alphaModFix/>
          </a:blip>
          <a:srcRect l="53836" t="38657"/>
          <a:stretch/>
        </p:blipFill>
        <p:spPr>
          <a:xfrm>
            <a:off x="11023569" y="5733765"/>
            <a:ext cx="3971765" cy="351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0"/>
          <p:cNvPicPr preferRelativeResize="0"/>
          <p:nvPr/>
        </p:nvPicPr>
        <p:blipFill rotWithShape="1">
          <a:blip r:embed="rId3">
            <a:alphaModFix/>
          </a:blip>
          <a:srcRect t="49750" r="63280" b="21710"/>
          <a:stretch/>
        </p:blipFill>
        <p:spPr>
          <a:xfrm>
            <a:off x="11023569" y="3353875"/>
            <a:ext cx="3971765" cy="2057937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0"/>
          <p:cNvSpPr/>
          <p:nvPr/>
        </p:nvSpPr>
        <p:spPr>
          <a:xfrm>
            <a:off x="2335243" y="2744042"/>
            <a:ext cx="428291" cy="422840"/>
          </a:xfrm>
          <a:custGeom>
            <a:avLst/>
            <a:gdLst/>
            <a:ahLst/>
            <a:cxnLst/>
            <a:rect l="l" t="t" r="r" b="b"/>
            <a:pathLst>
              <a:path w="444777" h="439116" extrusionOk="0">
                <a:moveTo>
                  <a:pt x="0" y="0"/>
                </a:moveTo>
                <a:lnTo>
                  <a:pt x="444777" y="0"/>
                </a:lnTo>
                <a:lnTo>
                  <a:pt x="444777" y="439116"/>
                </a:lnTo>
                <a:lnTo>
                  <a:pt x="0" y="439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7" name="Google Shape;287;p20"/>
          <p:cNvSpPr/>
          <p:nvPr/>
        </p:nvSpPr>
        <p:spPr>
          <a:xfrm>
            <a:off x="2335243" y="3561323"/>
            <a:ext cx="428291" cy="329395"/>
          </a:xfrm>
          <a:custGeom>
            <a:avLst/>
            <a:gdLst/>
            <a:ahLst/>
            <a:cxnLst/>
            <a:rect l="l" t="t" r="r" b="b"/>
            <a:pathLst>
              <a:path w="444777" h="342074" extrusionOk="0">
                <a:moveTo>
                  <a:pt x="0" y="0"/>
                </a:moveTo>
                <a:lnTo>
                  <a:pt x="444777" y="0"/>
                </a:lnTo>
                <a:lnTo>
                  <a:pt x="444777" y="342074"/>
                </a:lnTo>
                <a:lnTo>
                  <a:pt x="0" y="34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8" name="Google Shape;288;p20"/>
          <p:cNvSpPr/>
          <p:nvPr/>
        </p:nvSpPr>
        <p:spPr>
          <a:xfrm>
            <a:off x="2335243" y="4274910"/>
            <a:ext cx="428291" cy="435818"/>
          </a:xfrm>
          <a:custGeom>
            <a:avLst/>
            <a:gdLst/>
            <a:ahLst/>
            <a:cxnLst/>
            <a:rect l="l" t="t" r="r" b="b"/>
            <a:pathLst>
              <a:path w="444777" h="452594" extrusionOk="0">
                <a:moveTo>
                  <a:pt x="0" y="0"/>
                </a:moveTo>
                <a:lnTo>
                  <a:pt x="444777" y="0"/>
                </a:lnTo>
                <a:lnTo>
                  <a:pt x="444777" y="452594"/>
                </a:lnTo>
                <a:lnTo>
                  <a:pt x="0" y="4525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9" name="Google Shape;289;p20"/>
          <p:cNvSpPr/>
          <p:nvPr/>
        </p:nvSpPr>
        <p:spPr>
          <a:xfrm>
            <a:off x="2392033" y="5054870"/>
            <a:ext cx="314711" cy="487581"/>
          </a:xfrm>
          <a:custGeom>
            <a:avLst/>
            <a:gdLst/>
            <a:ahLst/>
            <a:cxnLst/>
            <a:rect l="l" t="t" r="r" b="b"/>
            <a:pathLst>
              <a:path w="326825" h="506349" extrusionOk="0">
                <a:moveTo>
                  <a:pt x="0" y="0"/>
                </a:moveTo>
                <a:lnTo>
                  <a:pt x="326825" y="0"/>
                </a:lnTo>
                <a:lnTo>
                  <a:pt x="326825" y="506349"/>
                </a:lnTo>
                <a:lnTo>
                  <a:pt x="0" y="506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0" name="Google Shape;290;p20"/>
          <p:cNvSpPr txBox="1"/>
          <p:nvPr/>
        </p:nvSpPr>
        <p:spPr>
          <a:xfrm>
            <a:off x="1514686" y="486423"/>
            <a:ext cx="6684902" cy="95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776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Contacte</a:t>
            </a:r>
            <a:endParaRPr/>
          </a:p>
        </p:txBody>
      </p:sp>
      <p:sp>
        <p:nvSpPr>
          <p:cNvPr id="291" name="Google Shape;291;p20"/>
          <p:cNvSpPr txBox="1"/>
          <p:nvPr/>
        </p:nvSpPr>
        <p:spPr>
          <a:xfrm>
            <a:off x="3462978" y="2726581"/>
            <a:ext cx="5490656" cy="3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93 462 40 00</a:t>
            </a:r>
            <a:endParaRPr/>
          </a:p>
        </p:txBody>
      </p:sp>
      <p:sp>
        <p:nvSpPr>
          <p:cNvPr id="292" name="Google Shape;292;p20"/>
          <p:cNvSpPr txBox="1"/>
          <p:nvPr/>
        </p:nvSpPr>
        <p:spPr>
          <a:xfrm>
            <a:off x="3462978" y="4304345"/>
            <a:ext cx="5490656" cy="3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u="sng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https://laciba.gramenet.cat/</a:t>
            </a:r>
            <a:endParaRPr/>
          </a:p>
        </p:txBody>
      </p:sp>
      <p:sp>
        <p:nvSpPr>
          <p:cNvPr id="293" name="Google Shape;293;p20"/>
          <p:cNvSpPr txBox="1"/>
          <p:nvPr/>
        </p:nvSpPr>
        <p:spPr>
          <a:xfrm>
            <a:off x="3462978" y="5093228"/>
            <a:ext cx="5490656" cy="75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Ps. de de Llorenç Serra, 64</a:t>
            </a:r>
            <a:endParaRPr/>
          </a:p>
          <a:p>
            <a:pPr marL="0" marR="0" lvl="0" indent="0" algn="l" rtl="0">
              <a:lnSpc>
                <a:spcPct val="125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08921 Santa Coloma de Gramanet</a:t>
            </a:r>
            <a:endParaRPr/>
          </a:p>
        </p:txBody>
      </p:sp>
      <p:sp>
        <p:nvSpPr>
          <p:cNvPr id="294" name="Google Shape;294;p20"/>
          <p:cNvSpPr txBox="1"/>
          <p:nvPr/>
        </p:nvSpPr>
        <p:spPr>
          <a:xfrm>
            <a:off x="3462978" y="3515463"/>
            <a:ext cx="5490656" cy="367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lacibainfo@gramenet.cat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>
            <a:off x="0" y="149"/>
            <a:ext cx="941183" cy="941183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sp>
        <p:nvSpPr>
          <p:cNvPr id="97" name="Google Shape;97;p19"/>
          <p:cNvSpPr/>
          <p:nvPr/>
        </p:nvSpPr>
        <p:spPr>
          <a:xfrm>
            <a:off x="1981451" y="2366816"/>
            <a:ext cx="251866" cy="25299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12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/>
          <p:nvPr/>
        </p:nvSpPr>
        <p:spPr>
          <a:xfrm>
            <a:off x="1981451" y="3384936"/>
            <a:ext cx="251866" cy="25299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12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9"/>
          <p:cNvSpPr/>
          <p:nvPr/>
        </p:nvSpPr>
        <p:spPr>
          <a:xfrm>
            <a:off x="1981451" y="4403057"/>
            <a:ext cx="251866" cy="25299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12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9"/>
          <p:cNvSpPr/>
          <p:nvPr/>
        </p:nvSpPr>
        <p:spPr>
          <a:xfrm>
            <a:off x="1981451" y="5421177"/>
            <a:ext cx="251866" cy="25299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12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9"/>
          <p:cNvSpPr txBox="1"/>
          <p:nvPr/>
        </p:nvSpPr>
        <p:spPr>
          <a:xfrm>
            <a:off x="1530129" y="506636"/>
            <a:ext cx="7144466" cy="985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Índex</a:t>
            </a:r>
            <a:endParaRPr/>
          </a:p>
        </p:txBody>
      </p:sp>
      <p:sp>
        <p:nvSpPr>
          <p:cNvPr id="102" name="Google Shape;102;p19"/>
          <p:cNvSpPr txBox="1"/>
          <p:nvPr/>
        </p:nvSpPr>
        <p:spPr>
          <a:xfrm>
            <a:off x="2619433" y="2284191"/>
            <a:ext cx="5933043" cy="384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4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Introducció</a:t>
            </a:r>
            <a:endParaRPr sz="2400" b="0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2619433" y="3302312"/>
            <a:ext cx="5933043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4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Línies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estratègiques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de La CIBA</a:t>
            </a:r>
            <a:endParaRPr sz="2400" b="0" i="0" u="none" strike="noStrike" cap="none" dirty="0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2619433" y="4320433"/>
            <a:ext cx="6954847" cy="38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4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L’espai de </a:t>
            </a:r>
            <a:r>
              <a:rPr lang="es-ES" sz="2400" b="0" i="1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coworking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: serveis i infraestructura</a:t>
            </a:r>
            <a:endParaRPr/>
          </a:p>
        </p:txBody>
      </p:sp>
      <p:sp>
        <p:nvSpPr>
          <p:cNvPr id="105" name="Google Shape;105;p19"/>
          <p:cNvSpPr txBox="1"/>
          <p:nvPr/>
        </p:nvSpPr>
        <p:spPr>
          <a:xfrm>
            <a:off x="2619433" y="5338553"/>
            <a:ext cx="5933043" cy="38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4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Condicions d’ús i sol·licitud</a:t>
            </a:r>
            <a:endParaRPr sz="2400" b="0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0163" y="638175"/>
            <a:ext cx="7419975" cy="926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2619433" y="6376640"/>
            <a:ext cx="8804188" cy="47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4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40"/>
              <a:buFont typeface="Arial"/>
              <a:buNone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I després de la sol·licitud…</a:t>
            </a:r>
            <a:endParaRPr/>
          </a:p>
        </p:txBody>
      </p:sp>
      <p:sp>
        <p:nvSpPr>
          <p:cNvPr id="108" name="Google Shape;108;p19"/>
          <p:cNvSpPr/>
          <p:nvPr/>
        </p:nvSpPr>
        <p:spPr>
          <a:xfrm>
            <a:off x="1982015" y="6439297"/>
            <a:ext cx="251866" cy="25299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12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/>
          <p:nvPr/>
        </p:nvSpPr>
        <p:spPr>
          <a:xfrm>
            <a:off x="2619433" y="7489284"/>
            <a:ext cx="5115897" cy="479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4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Contacte</a:t>
            </a:r>
            <a:endParaRPr/>
          </a:p>
        </p:txBody>
      </p:sp>
      <p:sp>
        <p:nvSpPr>
          <p:cNvPr id="110" name="Google Shape;110;p19"/>
          <p:cNvSpPr/>
          <p:nvPr/>
        </p:nvSpPr>
        <p:spPr>
          <a:xfrm>
            <a:off x="1980886" y="7591877"/>
            <a:ext cx="251866" cy="25299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512D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"/>
          <p:cNvSpPr/>
          <p:nvPr/>
        </p:nvSpPr>
        <p:spPr>
          <a:xfrm>
            <a:off x="0" y="149"/>
            <a:ext cx="941183" cy="941183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pic>
        <p:nvPicPr>
          <p:cNvPr id="300" name="Google Shape;300;p21"/>
          <p:cNvPicPr preferRelativeResize="0"/>
          <p:nvPr/>
        </p:nvPicPr>
        <p:blipFill rotWithShape="1">
          <a:blip r:embed="rId3">
            <a:alphaModFix/>
          </a:blip>
          <a:srcRect l="24408" t="40898" b="22469"/>
          <a:stretch/>
        </p:blipFill>
        <p:spPr>
          <a:xfrm>
            <a:off x="0" y="1752711"/>
            <a:ext cx="17610138" cy="640057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1"/>
          <p:cNvSpPr/>
          <p:nvPr/>
        </p:nvSpPr>
        <p:spPr>
          <a:xfrm>
            <a:off x="2097736" y="3194187"/>
            <a:ext cx="13414667" cy="3517627"/>
          </a:xfrm>
          <a:custGeom>
            <a:avLst/>
            <a:gdLst/>
            <a:ahLst/>
            <a:cxnLst/>
            <a:rect l="l" t="t" r="r" b="b"/>
            <a:pathLst>
              <a:path w="7826849" h="2052375" extrusionOk="0">
                <a:moveTo>
                  <a:pt x="0" y="0"/>
                </a:moveTo>
                <a:lnTo>
                  <a:pt x="7826849" y="0"/>
                </a:lnTo>
                <a:lnTo>
                  <a:pt x="7826849" y="2052375"/>
                </a:lnTo>
                <a:lnTo>
                  <a:pt x="0" y="2052375"/>
                </a:lnTo>
                <a:close/>
              </a:path>
            </a:pathLst>
          </a:custGeom>
          <a:solidFill>
            <a:srgbClr val="512D6D">
              <a:alpha val="84705"/>
            </a:srgbClr>
          </a:solidFill>
          <a:ln>
            <a:noFill/>
          </a:ln>
        </p:spPr>
      </p:sp>
      <p:sp>
        <p:nvSpPr>
          <p:cNvPr id="302" name="Google Shape;302;p21"/>
          <p:cNvSpPr txBox="1"/>
          <p:nvPr/>
        </p:nvSpPr>
        <p:spPr>
          <a:xfrm>
            <a:off x="2097735" y="3446842"/>
            <a:ext cx="13414667" cy="230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896" b="0" i="0" u="none" strike="noStrike" cap="none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GRÀCIES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"/>
          <p:cNvSpPr txBox="1"/>
          <p:nvPr/>
        </p:nvSpPr>
        <p:spPr>
          <a:xfrm>
            <a:off x="1478821" y="427260"/>
            <a:ext cx="13287053" cy="131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Introducció </a:t>
            </a:r>
            <a:endParaRPr sz="5999" b="0" i="0" u="none" strike="noStrike" cap="none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40"/>
              <a:buFont typeface="Arial"/>
              <a:buNone/>
            </a:pPr>
            <a:endParaRPr sz="4800" b="1" i="0" u="none" strike="noStrike" cap="none">
              <a:solidFill>
                <a:srgbClr val="C55A1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8769735" y="2020862"/>
            <a:ext cx="6986700" cy="5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 b="1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La CIBA,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espai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de recursos per a dones,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innovació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i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economia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feminista de Santa Coloma de Gramenet,</a:t>
            </a:r>
            <a:r>
              <a:rPr lang="es-ES" sz="2400" b="1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és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un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equipament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públic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referència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en el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desenvolupament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de polítiques públiques per la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igualtat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5000 m2</a:t>
            </a:r>
            <a:endParaRPr sz="2400" b="0" i="0" u="none" strike="noStrike" cap="none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Vessant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1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integral</a:t>
            </a:r>
            <a:endParaRPr sz="2400" b="1" i="0" u="none" strike="noStrike" cap="none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Millora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l’</a:t>
            </a:r>
            <a:r>
              <a:rPr lang="es-ES" sz="2400" b="1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autonomia</a:t>
            </a:r>
            <a:r>
              <a:rPr lang="es-ES" sz="2400" b="1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personal de les dones de la </a:t>
            </a:r>
            <a:r>
              <a:rPr lang="es-ES" sz="2400" b="1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ciutat</a:t>
            </a:r>
            <a:r>
              <a:rPr lang="es-ES" sz="2400" b="1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i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desenvolupament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  <a:r>
              <a:rPr lang="es-ES" sz="2400" b="1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igualtat</a:t>
            </a:r>
            <a:r>
              <a:rPr lang="es-ES" sz="2400" b="1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real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2"/>
          <p:cNvPicPr preferRelativeResize="0"/>
          <p:nvPr/>
        </p:nvPicPr>
        <p:blipFill rotWithShape="1">
          <a:blip r:embed="rId3">
            <a:alphaModFix/>
          </a:blip>
          <a:srcRect l="15271" t="10614" r="15534" b="7229"/>
          <a:stretch/>
        </p:blipFill>
        <p:spPr>
          <a:xfrm>
            <a:off x="1478821" y="2281525"/>
            <a:ext cx="6370594" cy="53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/>
          <p:nvPr/>
        </p:nvSpPr>
        <p:spPr>
          <a:xfrm>
            <a:off x="0" y="0"/>
            <a:ext cx="977412" cy="977412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56f556e22a_1_0"/>
          <p:cNvSpPr txBox="1">
            <a:spLocks noGrp="1"/>
          </p:cNvSpPr>
          <p:nvPr>
            <p:ph type="title"/>
          </p:nvPr>
        </p:nvSpPr>
        <p:spPr>
          <a:xfrm>
            <a:off x="1469804" y="20112"/>
            <a:ext cx="15188700" cy="19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40"/>
              <a:buFont typeface="Arial"/>
              <a:buNone/>
            </a:pPr>
            <a:r>
              <a:rPr lang="es-ES" sz="5999" dirty="0" err="1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Línies</a:t>
            </a:r>
            <a:r>
              <a:rPr lang="es-ES" sz="5999" dirty="0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-ES" sz="5999" dirty="0" err="1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estratègiques</a:t>
            </a:r>
            <a:r>
              <a:rPr lang="es-ES" sz="5999" dirty="0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 de La CIBA</a:t>
            </a:r>
            <a:endParaRPr sz="5999" dirty="0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5" name="Google Shape;125;g256f556e22a_1_0"/>
          <p:cNvSpPr txBox="1">
            <a:spLocks noGrp="1"/>
          </p:cNvSpPr>
          <p:nvPr>
            <p:ph type="body" idx="1"/>
          </p:nvPr>
        </p:nvSpPr>
        <p:spPr>
          <a:xfrm>
            <a:off x="1210700" y="2135375"/>
            <a:ext cx="15188700" cy="62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SzPts val="1800"/>
              <a:buNone/>
            </a:pPr>
            <a:r>
              <a:rPr lang="es-ES" sz="240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Els</a:t>
            </a:r>
            <a:r>
              <a:rPr lang="es-E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projectes</a:t>
            </a:r>
            <a:r>
              <a:rPr lang="es-E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de La CIBA </a:t>
            </a:r>
            <a:r>
              <a:rPr lang="es-ES" sz="240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s’articulen</a:t>
            </a:r>
            <a:r>
              <a:rPr lang="es-E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al </a:t>
            </a:r>
            <a:r>
              <a:rPr lang="es-ES" sz="240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voltant</a:t>
            </a:r>
            <a:r>
              <a:rPr lang="es-E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s-E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5 </a:t>
            </a:r>
            <a:r>
              <a:rPr lang="es-ES" sz="24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grans</a:t>
            </a:r>
            <a:r>
              <a:rPr lang="es-E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línies</a:t>
            </a:r>
            <a:r>
              <a:rPr lang="es-E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s-ES" sz="24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treball</a:t>
            </a:r>
            <a:r>
              <a:rPr lang="es-E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2400" b="1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SzPts val="1800"/>
              <a:buNone/>
            </a:pPr>
            <a:endParaRPr sz="2400" b="1" dirty="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just" rtl="0">
              <a:lnSpc>
                <a:spcPct val="200000"/>
              </a:lnSpc>
              <a:spcBef>
                <a:spcPts val="1444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s-ES" sz="240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Participació</a:t>
            </a:r>
            <a:r>
              <a:rPr lang="es-E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comunitària</a:t>
            </a:r>
            <a:endParaRPr sz="2400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s-ES" sz="240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Abordatge</a:t>
            </a:r>
            <a:r>
              <a:rPr lang="es-E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de les </a:t>
            </a:r>
            <a:r>
              <a:rPr lang="es-ES" sz="240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violències</a:t>
            </a:r>
            <a:r>
              <a:rPr lang="es-E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masclistes</a:t>
            </a:r>
            <a:endParaRPr sz="2400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s-ES" sz="240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Memòria</a:t>
            </a:r>
            <a:r>
              <a:rPr lang="es-E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històrica</a:t>
            </a:r>
            <a:r>
              <a:rPr lang="es-E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i </a:t>
            </a:r>
            <a:r>
              <a:rPr lang="es-ES" sz="240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genealogia</a:t>
            </a:r>
            <a:r>
              <a:rPr lang="es-E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feminista</a:t>
            </a:r>
            <a:endParaRPr sz="2400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s-ES" sz="24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Formació</a:t>
            </a:r>
            <a:r>
              <a:rPr lang="es-E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s-ES" sz="24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ocupació</a:t>
            </a:r>
            <a:r>
              <a:rPr lang="es-E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i </a:t>
            </a:r>
            <a:r>
              <a:rPr lang="es-ES" sz="2400" b="1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innovació</a:t>
            </a:r>
            <a:endParaRPr sz="2400" b="1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810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●"/>
            </a:pPr>
            <a:r>
              <a:rPr lang="es-ES" sz="240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Coeducació</a:t>
            </a:r>
            <a:r>
              <a:rPr lang="es-E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s-ES" sz="240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famílies</a:t>
            </a:r>
            <a:r>
              <a:rPr lang="es-E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i </a:t>
            </a:r>
            <a:r>
              <a:rPr lang="es-ES" sz="2400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corresponsabilitat</a:t>
            </a:r>
            <a:r>
              <a:rPr lang="es-ES" sz="2400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SzPts val="1800"/>
              <a:buNone/>
            </a:pPr>
            <a:endParaRPr sz="3643" dirty="0"/>
          </a:p>
        </p:txBody>
      </p:sp>
      <p:pic>
        <p:nvPicPr>
          <p:cNvPr id="126" name="Google Shape;126;g256f556e22a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3137" y="3126504"/>
            <a:ext cx="7805998" cy="502895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256f556e22a_1_0"/>
          <p:cNvSpPr/>
          <p:nvPr/>
        </p:nvSpPr>
        <p:spPr>
          <a:xfrm>
            <a:off x="0" y="0"/>
            <a:ext cx="977412" cy="977412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256f556e22a_1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7612" y="2148293"/>
            <a:ext cx="4498676" cy="2842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256f556e22a_1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2380" y="2221781"/>
            <a:ext cx="4488025" cy="273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56f556e22a_1_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5847" y="5941924"/>
            <a:ext cx="4354620" cy="273122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256f556e22a_1_9"/>
          <p:cNvSpPr txBox="1">
            <a:spLocks noGrp="1"/>
          </p:cNvSpPr>
          <p:nvPr>
            <p:ph type="title"/>
          </p:nvPr>
        </p:nvSpPr>
        <p:spPr>
          <a:xfrm>
            <a:off x="2193067" y="5329759"/>
            <a:ext cx="3622125" cy="343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3995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2000" b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Aules de formació</a:t>
            </a:r>
            <a:endParaRPr sz="2000" b="1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" name="Google Shape;137;g256f556e22a_1_9"/>
          <p:cNvSpPr txBox="1">
            <a:spLocks noGrp="1"/>
          </p:cNvSpPr>
          <p:nvPr>
            <p:ph type="title"/>
          </p:nvPr>
        </p:nvSpPr>
        <p:spPr>
          <a:xfrm>
            <a:off x="12683285" y="1540144"/>
            <a:ext cx="24729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3995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2000" b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Taller tèxtil</a:t>
            </a:r>
            <a:endParaRPr sz="2000" b="1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" name="Google Shape;138;g256f556e22a_1_9"/>
          <p:cNvSpPr txBox="1">
            <a:spLocks noGrp="1"/>
          </p:cNvSpPr>
          <p:nvPr>
            <p:ph type="title"/>
          </p:nvPr>
        </p:nvSpPr>
        <p:spPr>
          <a:xfrm>
            <a:off x="2193067" y="1575067"/>
            <a:ext cx="334665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3995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2000" b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Aula de cuina</a:t>
            </a:r>
            <a:endParaRPr sz="2000" b="1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g256f556e22a_1_9"/>
          <p:cNvSpPr txBox="1">
            <a:spLocks noGrp="1"/>
          </p:cNvSpPr>
          <p:nvPr>
            <p:ph type="title"/>
          </p:nvPr>
        </p:nvSpPr>
        <p:spPr>
          <a:xfrm>
            <a:off x="11833835" y="5231883"/>
            <a:ext cx="4171800" cy="7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SzPts val="1800"/>
              <a:buNone/>
            </a:pPr>
            <a:endParaRPr sz="2500"/>
          </a:p>
          <a:p>
            <a:pPr marL="0" lvl="0" indent="0" algn="ctr" rtl="0">
              <a:lnSpc>
                <a:spcPct val="13995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2000" b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Taller d’audiovisuals</a:t>
            </a:r>
            <a:endParaRPr sz="2000" b="1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SzPts val="1800"/>
              <a:buNone/>
            </a:pPr>
            <a:endParaRPr sz="2500"/>
          </a:p>
        </p:txBody>
      </p:sp>
      <p:pic>
        <p:nvPicPr>
          <p:cNvPr id="140" name="Google Shape;140;g256f556e22a_1_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2380" y="5813146"/>
            <a:ext cx="4488025" cy="273121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256f556e22a_1_9"/>
          <p:cNvSpPr txBox="1"/>
          <p:nvPr/>
        </p:nvSpPr>
        <p:spPr>
          <a:xfrm>
            <a:off x="6301826" y="3962313"/>
            <a:ext cx="5162599" cy="325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444"/>
              </a:spcBef>
              <a:spcAft>
                <a:spcPts val="0"/>
              </a:spcAft>
              <a:buNone/>
            </a:pPr>
            <a:r>
              <a:rPr lang="es-ES" sz="48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Alguns dels espais de l’àrea d’empoderament econòmic</a:t>
            </a:r>
            <a:endParaRPr sz="4800" b="0" i="0" u="none" strike="noStrike" cap="none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2" name="Google Shape;142;g256f556e22a_1_9"/>
          <p:cNvSpPr txBox="1"/>
          <p:nvPr/>
        </p:nvSpPr>
        <p:spPr>
          <a:xfrm>
            <a:off x="1431496" y="142422"/>
            <a:ext cx="15188700" cy="19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40"/>
              <a:buFont typeface="Calibri"/>
              <a:buNone/>
            </a:pPr>
            <a:r>
              <a:rPr lang="es-ES" sz="5999" b="0" i="0" u="none" strike="noStrike" cap="none" dirty="0" err="1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Línies</a:t>
            </a:r>
            <a:r>
              <a:rPr lang="es-ES" sz="5999" b="0" i="0" u="none" strike="noStrike" cap="none" dirty="0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-ES" sz="5999" b="0" i="0" u="none" strike="noStrike" cap="none" dirty="0" err="1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estratègiques</a:t>
            </a:r>
            <a:r>
              <a:rPr lang="es-ES" sz="5999" b="0" i="0" u="none" strike="noStrike" cap="none" dirty="0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 de La CIBA</a:t>
            </a:r>
            <a:endParaRPr sz="5999" b="0" i="0" u="none" strike="noStrike" cap="none" dirty="0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3" name="Google Shape;143;g256f556e22a_1_9"/>
          <p:cNvSpPr/>
          <p:nvPr/>
        </p:nvSpPr>
        <p:spPr>
          <a:xfrm>
            <a:off x="0" y="0"/>
            <a:ext cx="977412" cy="977412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5"/>
          <p:cNvSpPr txBox="1"/>
          <p:nvPr/>
        </p:nvSpPr>
        <p:spPr>
          <a:xfrm>
            <a:off x="1487369" y="415846"/>
            <a:ext cx="13287000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L’espai de </a:t>
            </a:r>
            <a:r>
              <a:rPr lang="es-ES" sz="5999" b="0" i="1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coworking</a:t>
            </a:r>
            <a:endParaRPr/>
          </a:p>
        </p:txBody>
      </p:sp>
      <p:pic>
        <p:nvPicPr>
          <p:cNvPr id="149" name="Google Shape;14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822" y="2504550"/>
            <a:ext cx="3527307" cy="529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96001" y="4557103"/>
            <a:ext cx="4860826" cy="323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96000" y="866600"/>
            <a:ext cx="4860780" cy="323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5702" y="2933998"/>
            <a:ext cx="6651725" cy="4433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5"/>
          <p:cNvSpPr/>
          <p:nvPr/>
        </p:nvSpPr>
        <p:spPr>
          <a:xfrm>
            <a:off x="0" y="0"/>
            <a:ext cx="977412" cy="977412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/>
          <p:nvPr/>
        </p:nvSpPr>
        <p:spPr>
          <a:xfrm>
            <a:off x="1535400" y="3214625"/>
            <a:ext cx="4889400" cy="40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Espais exclusius del </a:t>
            </a:r>
            <a:r>
              <a:rPr lang="es-ES" sz="2400" b="1" i="1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coworking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2400" b="1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4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Espai obert de </a:t>
            </a:r>
            <a:r>
              <a:rPr lang="es-ES" sz="24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325,65 m² 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amb taules individuals i amb una capacitat màxima de </a:t>
            </a:r>
            <a:r>
              <a:rPr lang="es-ES" sz="24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50 punts de treball.</a:t>
            </a:r>
            <a:endParaRPr sz="2400" b="1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Open Sans"/>
              <a:buChar char="●"/>
            </a:pPr>
            <a:r>
              <a:rPr lang="es-ES" sz="24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46 armariets</a:t>
            </a:r>
            <a:r>
              <a:rPr lang="es-ES" sz="2400" b="0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amb sistema de tancament amb clau.</a:t>
            </a:r>
            <a:endParaRPr sz="2400" b="0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82677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98"/>
              <a:buFont typeface="Arial"/>
              <a:buNone/>
            </a:pPr>
            <a:endParaRPr sz="1599" b="1" i="0" u="none" strike="noStrike" cap="non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7507700" y="3214625"/>
            <a:ext cx="6971400" cy="47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Espais compartits del </a:t>
            </a:r>
            <a:r>
              <a:rPr lang="es-ES" sz="2400" b="1" i="1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coworking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2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 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Sala de reunions 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amb capacitat per a 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8 persones 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de 25,31 metres quadrats, equipada amb una 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taula de reunions, cadires, una pissarra digital i projector.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Un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despatx 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amb capacitat </a:t>
            </a:r>
            <a:r>
              <a:rPr lang="es-ES" sz="2400" b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per a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3 persones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, equipat amb 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armari</a:t>
            </a: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amb sistema de tancament amb clau.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Lavabos</a:t>
            </a:r>
            <a:r>
              <a:rPr lang="es-ES" sz="240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200" b="0" i="0" u="none" strike="noStrike" cap="non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0" y="0"/>
            <a:ext cx="977412" cy="977412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sp>
        <p:nvSpPr>
          <p:cNvPr id="161" name="Google Shape;161;p5"/>
          <p:cNvSpPr txBox="1"/>
          <p:nvPr/>
        </p:nvSpPr>
        <p:spPr>
          <a:xfrm>
            <a:off x="1463146" y="479303"/>
            <a:ext cx="13287000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L’espai de </a:t>
            </a:r>
            <a:r>
              <a:rPr lang="es-ES" sz="5999" b="0" i="1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coworking</a:t>
            </a:r>
            <a:endParaRPr/>
          </a:p>
        </p:txBody>
      </p:sp>
      <p:sp>
        <p:nvSpPr>
          <p:cNvPr id="162" name="Google Shape;162;p5"/>
          <p:cNvSpPr txBox="1"/>
          <p:nvPr/>
        </p:nvSpPr>
        <p:spPr>
          <a:xfrm>
            <a:off x="1535411" y="1965701"/>
            <a:ext cx="12402896" cy="94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L’espai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0" i="1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Coworking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està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situat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a la primera planta de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l’</a:t>
            </a:r>
            <a:r>
              <a:rPr lang="es-ES" sz="2400" b="1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edifici</a:t>
            </a:r>
            <a:r>
              <a:rPr lang="es-ES" sz="2400" b="1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CIBA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Passeig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de Llorenç Serra, 64 08921, Santa Coloma Gramenet). 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Està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0" i="0" u="none" strike="noStrike" cap="none" dirty="0" err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conformat</a:t>
            </a:r>
            <a:r>
              <a:rPr lang="es-ES" sz="2400" b="0" i="0" u="none" strike="noStrike" cap="none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 per: </a:t>
            </a:r>
            <a:endParaRPr sz="2400" b="0" i="0" u="none" strike="noStrike" cap="none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3" name="Google Shape;16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35881" y="579400"/>
            <a:ext cx="2374257" cy="8074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"/>
          <p:cNvSpPr txBox="1"/>
          <p:nvPr/>
        </p:nvSpPr>
        <p:spPr>
          <a:xfrm>
            <a:off x="1641561" y="2073152"/>
            <a:ext cx="932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Serveis tècnics: </a:t>
            </a:r>
            <a:r>
              <a:rPr lang="es-ES" sz="2400" b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ssessorament individualitzat</a:t>
            </a:r>
            <a:endParaRPr sz="2400" b="1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" name="Google Shape;169;p6"/>
          <p:cNvSpPr txBox="1"/>
          <p:nvPr/>
        </p:nvSpPr>
        <p:spPr>
          <a:xfrm>
            <a:off x="1641550" y="2974875"/>
            <a:ext cx="12331200" cy="581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1000" algn="just" rt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Acompanyament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tècnic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integral 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per a la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creació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consolidació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i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creixement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de les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empreses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Serveis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específics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d’assessorament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per a la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transformació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digital 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o la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millora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mediambiental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mitjançant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projectes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d’economia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verda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i circular. </a:t>
            </a:r>
            <a:endParaRPr sz="2400" b="0" i="0" u="none" strike="noStrike" cap="none" dirty="0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Servei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d’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informació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especialitzat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sobre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ajuts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i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finançament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 dirty="0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Servei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consultes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especialitzades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sobre normatives, bases de dades, etc., 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 través del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Servei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Nexus de la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Diputació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de Barcelona.</a:t>
            </a:r>
            <a:endParaRPr sz="2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Programació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càpsules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formatives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Sessions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s-ES" sz="2400" b="1" i="1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networking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i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altres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dinamitzacions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Accés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preferent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a les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activitats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CIBA 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relacionades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amb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l’emprenedoria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l’empresa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i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l’economia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feminista.</a:t>
            </a:r>
            <a:endParaRPr sz="2400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-381000" algn="just" rtl="0">
              <a:lnSpc>
                <a:spcPct val="106000"/>
              </a:lnSpc>
              <a:spcBef>
                <a:spcPts val="1000"/>
              </a:spcBef>
              <a:spcAft>
                <a:spcPts val="1000"/>
              </a:spcAft>
              <a:buClr>
                <a:srgbClr val="512D6D"/>
              </a:buClr>
              <a:buSzPts val="2400"/>
              <a:buFont typeface="Open Sans"/>
              <a:buChar char="●"/>
            </a:pP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Altres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1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serveis</a:t>
            </a:r>
            <a:r>
              <a:rPr lang="es-ES" sz="2400" b="1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en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funció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de les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necessitats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 de les persones </a:t>
            </a:r>
            <a:r>
              <a:rPr lang="es-ES" sz="2400" b="0" i="0" u="none" strike="noStrike" cap="none" dirty="0" err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usuàries</a:t>
            </a:r>
            <a:r>
              <a:rPr lang="es-ES" sz="2400" b="0" i="0" u="none" strike="noStrike" cap="none" dirty="0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 b="0" i="0" u="none" strike="noStrike" cap="none" dirty="0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0" y="0"/>
            <a:ext cx="977412" cy="977412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sp>
        <p:nvSpPr>
          <p:cNvPr id="171" name="Google Shape;171;p6"/>
          <p:cNvSpPr txBox="1"/>
          <p:nvPr/>
        </p:nvSpPr>
        <p:spPr>
          <a:xfrm>
            <a:off x="1485984" y="462500"/>
            <a:ext cx="13287000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L’espai de </a:t>
            </a:r>
            <a:r>
              <a:rPr lang="es-ES" sz="5999" b="0" i="1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coworking: </a:t>
            </a:r>
            <a:r>
              <a:rPr lang="es-ES" sz="36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serveis i infraestructura</a:t>
            </a:r>
            <a:endParaRPr/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39230" y="1568997"/>
            <a:ext cx="3370908" cy="2322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39230" y="3941470"/>
            <a:ext cx="3399764" cy="238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22265" y="6373145"/>
            <a:ext cx="3399764" cy="2342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/>
          <p:nvPr/>
        </p:nvSpPr>
        <p:spPr>
          <a:xfrm>
            <a:off x="303355" y="4168482"/>
            <a:ext cx="85017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2D6D"/>
              </a:buClr>
              <a:buSzPts val="2800"/>
              <a:buFont typeface="Raleway"/>
              <a:buChar char="●"/>
            </a:pPr>
            <a:r>
              <a:rPr lang="es-ES" sz="28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Ofereix</a:t>
            </a:r>
            <a:r>
              <a:rPr lang="es-ES" sz="2800" b="1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 assessorament</a:t>
            </a:r>
            <a:r>
              <a:rPr lang="es-ES" sz="28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s-ES" sz="2800" b="1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formació</a:t>
            </a:r>
            <a:r>
              <a:rPr lang="es-ES" sz="28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 i </a:t>
            </a:r>
            <a:r>
              <a:rPr lang="es-ES" sz="2800" b="1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acompanyament</a:t>
            </a:r>
            <a:r>
              <a:rPr lang="es-ES" sz="28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 per a la posada en funcionament de noves iniciatives empresarials. </a:t>
            </a:r>
            <a:endParaRPr sz="2800" b="0" i="0" u="none" strike="noStrike" cap="none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0" name="Google Shape;180;p7"/>
          <p:cNvSpPr txBox="1"/>
          <p:nvPr/>
        </p:nvSpPr>
        <p:spPr>
          <a:xfrm>
            <a:off x="2846970" y="2865128"/>
            <a:ext cx="10663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0" i="0" u="none" strike="noStrike" cap="none" dirty="0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En definitiva, </a:t>
            </a:r>
            <a:r>
              <a:rPr lang="es-ES" sz="3200" b="0" i="0" u="none" strike="noStrike" cap="none" dirty="0" err="1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l’espai</a:t>
            </a:r>
            <a:r>
              <a:rPr lang="es-ES" sz="3200" b="0" i="0" u="none" strike="noStrike" cap="none" dirty="0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es-ES" sz="3200" b="0" i="1" u="none" strike="noStrike" cap="none" dirty="0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coworking</a:t>
            </a:r>
            <a:r>
              <a:rPr lang="es-ES" sz="3200" b="0" i="0" u="none" strike="noStrike" cap="none" dirty="0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 de La CIBA:</a:t>
            </a:r>
            <a:endParaRPr sz="3200" b="0" i="0" u="none" strike="noStrike" cap="none" dirty="0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1" name="Google Shape;181;p7"/>
          <p:cNvSpPr txBox="1"/>
          <p:nvPr/>
        </p:nvSpPr>
        <p:spPr>
          <a:xfrm>
            <a:off x="6740996" y="6311393"/>
            <a:ext cx="10107900" cy="20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064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12D6D"/>
              </a:buClr>
              <a:buSzPts val="2800"/>
              <a:buFont typeface="Raleway"/>
              <a:buChar char="●"/>
            </a:pPr>
            <a:r>
              <a:rPr lang="es-ES" sz="28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Contribueix a la </a:t>
            </a:r>
            <a:r>
              <a:rPr lang="es-ES" sz="2800" b="1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dinamització econòmica</a:t>
            </a:r>
            <a:r>
              <a:rPr lang="es-ES" sz="28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 i la </a:t>
            </a:r>
            <a:r>
              <a:rPr lang="es-ES" sz="2800" b="1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consolidació de les empreses</a:t>
            </a:r>
            <a:r>
              <a:rPr lang="es-ES" sz="28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 ja existents al territori, posant una mirada especial en els projectes </a:t>
            </a:r>
            <a:r>
              <a:rPr lang="es-ES" sz="2800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emmarcats </a:t>
            </a:r>
            <a:r>
              <a:rPr lang="es-ES" sz="28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 dins l’anomenada </a:t>
            </a:r>
            <a:r>
              <a:rPr lang="es-ES" sz="2800" b="1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economia social i solidària. </a:t>
            </a:r>
            <a:endParaRPr sz="2800" b="1" i="0" u="none" strike="noStrike" cap="none">
              <a:solidFill>
                <a:srgbClr val="512D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0" y="0"/>
            <a:ext cx="977412" cy="977412"/>
          </a:xfrm>
          <a:custGeom>
            <a:avLst/>
            <a:gdLst/>
            <a:ahLst/>
            <a:cxnLst/>
            <a:rect l="l" t="t" r="r" b="b"/>
            <a:pathLst>
              <a:path w="1913890" h="1913890" extrusionOk="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512D6D"/>
          </a:solidFill>
          <a:ln>
            <a:noFill/>
          </a:ln>
        </p:spPr>
      </p:sp>
      <p:pic>
        <p:nvPicPr>
          <p:cNvPr id="183" name="Google Shape;18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5950769"/>
            <a:ext cx="5638800" cy="2014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71338" y="3983816"/>
            <a:ext cx="5638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7"/>
          <p:cNvSpPr txBox="1"/>
          <p:nvPr/>
        </p:nvSpPr>
        <p:spPr>
          <a:xfrm>
            <a:off x="1535410" y="407268"/>
            <a:ext cx="13287000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999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L’espai de </a:t>
            </a:r>
            <a:r>
              <a:rPr lang="es-ES" sz="5999" b="0" i="1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coworking: </a:t>
            </a:r>
            <a:r>
              <a:rPr lang="es-ES" sz="3600" b="0" i="0" u="none" strike="noStrike" cap="none">
                <a:solidFill>
                  <a:srgbClr val="512D6D"/>
                </a:solidFill>
                <a:latin typeface="Raleway"/>
                <a:ea typeface="Raleway"/>
                <a:cs typeface="Raleway"/>
                <a:sym typeface="Raleway"/>
              </a:rPr>
              <a:t>serveis i infraestructura</a:t>
            </a:r>
            <a:endParaRPr/>
          </a:p>
        </p:txBody>
      </p:sp>
      <p:sp>
        <p:nvSpPr>
          <p:cNvPr id="186" name="Google Shape;186;p7"/>
          <p:cNvSpPr txBox="1"/>
          <p:nvPr/>
        </p:nvSpPr>
        <p:spPr>
          <a:xfrm>
            <a:off x="1641561" y="2073152"/>
            <a:ext cx="932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66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Serveis tècnics: </a:t>
            </a:r>
            <a:r>
              <a:rPr lang="es-ES" sz="2400" b="1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s-ES" sz="2400" b="1" i="0" u="none" strike="noStrike" cap="none">
                <a:solidFill>
                  <a:srgbClr val="512D6D"/>
                </a:solidFill>
                <a:latin typeface="Open Sans"/>
                <a:ea typeface="Open Sans"/>
                <a:cs typeface="Open Sans"/>
                <a:sym typeface="Open Sans"/>
              </a:rPr>
              <a:t>ssessorament individualitzat</a:t>
            </a:r>
            <a:endParaRPr sz="2400" b="1" i="0" u="none" strike="noStrike" cap="none">
              <a:solidFill>
                <a:srgbClr val="512D6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1658</Words>
  <Application>Microsoft Office PowerPoint</Application>
  <PresentationFormat>Personalizado</PresentationFormat>
  <Paragraphs>202</Paragraphs>
  <Slides>20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9" baseType="lpstr">
      <vt:lpstr>Corbel</vt:lpstr>
      <vt:lpstr>Open Sans</vt:lpstr>
      <vt:lpstr>Arial</vt:lpstr>
      <vt:lpstr>Avenir</vt:lpstr>
      <vt:lpstr>Times New Roman</vt:lpstr>
      <vt:lpstr>Noto Sans Symbols</vt:lpstr>
      <vt:lpstr>Raleway</vt:lpstr>
      <vt:lpstr>Calibri</vt:lpstr>
      <vt:lpstr>Tema de Office</vt:lpstr>
      <vt:lpstr>Presentación de PowerPoint</vt:lpstr>
      <vt:lpstr>Presentación de PowerPoint</vt:lpstr>
      <vt:lpstr>Presentación de PowerPoint</vt:lpstr>
      <vt:lpstr>Línies estratègiques de La CIBA</vt:lpstr>
      <vt:lpstr>Aules de formació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Noelia Pozo Carmona</dc:creator>
  <cp:lastModifiedBy>Carril Márquez, Juan Francisco</cp:lastModifiedBy>
  <cp:revision>1</cp:revision>
  <dcterms:modified xsi:type="dcterms:W3CDTF">2025-05-26T10:15:09Z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0x01010042313BC4555914488DD166D070DCA7ED</vt:lpwstr>
  </property>
</Properties>
</file>